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6" r:id="rId1"/>
    <p:sldMasterId id="2147483679" r:id="rId2"/>
  </p:sldMasterIdLst>
  <p:notesMasterIdLst>
    <p:notesMasterId r:id="rId23"/>
  </p:notesMasterIdLst>
  <p:sldIdLst>
    <p:sldId id="256" r:id="rId3"/>
    <p:sldId id="257" r:id="rId4"/>
    <p:sldId id="260" r:id="rId5"/>
    <p:sldId id="271" r:id="rId6"/>
    <p:sldId id="258" r:id="rId7"/>
    <p:sldId id="285" r:id="rId8"/>
    <p:sldId id="273" r:id="rId9"/>
    <p:sldId id="262" r:id="rId10"/>
    <p:sldId id="263" r:id="rId11"/>
    <p:sldId id="264" r:id="rId12"/>
    <p:sldId id="265" r:id="rId13"/>
    <p:sldId id="286" r:id="rId14"/>
    <p:sldId id="291" r:id="rId15"/>
    <p:sldId id="287" r:id="rId16"/>
    <p:sldId id="288" r:id="rId17"/>
    <p:sldId id="289" r:id="rId18"/>
    <p:sldId id="290" r:id="rId19"/>
    <p:sldId id="268" r:id="rId20"/>
    <p:sldId id="269" r:id="rId21"/>
    <p:sldId id="270" r:id="rId22"/>
  </p:sldIdLst>
  <p:sldSz cx="12192000" cy="6858000"/>
  <p:notesSz cx="6858000" cy="9144000"/>
  <p:defaultTextStyle>
    <a:defPPr>
      <a:defRPr lang="zh-CN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  <p:ext uri="{2D200454-40CA-4A62-9FC3-DE9A4176ACB9}">
      <p15:notes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3A1C"/>
    <a:srgbClr val="F23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709" autoAdjust="0"/>
    <p:restoredTop sz="93704" autoAdjust="0"/>
  </p:normalViewPr>
  <p:slideViewPr>
    <p:cSldViewPr snapToGrid="0" snapToObjects="1">
      <p:cViewPr>
        <p:scale>
          <a:sx n="73" d="100"/>
          <a:sy n="73" d="100"/>
        </p:scale>
        <p:origin x="-102" y="-7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658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3" d="100"/>
          <a:sy n="83" d="100"/>
        </p:scale>
        <p:origin x="2428" y="8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6E1E63-6347-BD4F-A808-7F54FA34CE72}" type="datetimeFigureOut">
              <a:rPr kumimoji="1" lang="zh-CN" altLang="en-US" smtClean="0"/>
              <a:t>2017/3/3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1EDE8F-5748-564A-B104-45C8D634421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121946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269534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://www.officeplus.cn/" TargetMode="Externa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页">
    <p:bg>
      <p:bgPr>
        <a:pattFill prst="wdUpDi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>
          <a:xfrm>
            <a:off x="1735138" y="2152742"/>
            <a:ext cx="8721725" cy="1892300"/>
          </a:xfrm>
          <a:prstGeom prst="rect">
            <a:avLst/>
          </a:prstGeom>
        </p:spPr>
        <p:txBody>
          <a:bodyPr/>
          <a:lstStyle>
            <a:lvl1pPr algn="ctr">
              <a:defRPr lang="zh-CN" altLang="en-US" sz="7200" b="1" dirty="0">
                <a:blipFill dpi="0" rotWithShape="1">
                  <a:blip r:embed="rId2"/>
                  <a:srcRect/>
                  <a:tile tx="0" ty="0" sx="100000" sy="100000" flip="none" algn="tl"/>
                </a:blipFill>
              </a:defRPr>
            </a:lvl1pPr>
          </a:lstStyle>
          <a:p>
            <a:pPr marL="0" lvl="0" indent="0" algn="ctr">
              <a:buNone/>
            </a:pPr>
            <a:endParaRPr lang="zh-CN" altLang="en-US" dirty="0"/>
          </a:p>
        </p:txBody>
      </p:sp>
      <p:sp>
        <p:nvSpPr>
          <p:cNvPr id="10" name="文本占位符 4"/>
          <p:cNvSpPr>
            <a:spLocks noGrp="1"/>
          </p:cNvSpPr>
          <p:nvPr>
            <p:ph type="body" sz="quarter" idx="12"/>
          </p:nvPr>
        </p:nvSpPr>
        <p:spPr>
          <a:xfrm>
            <a:off x="4371603" y="1397642"/>
            <a:ext cx="3448794" cy="5355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lang="zh-CN" altLang="en-US" sz="3200" dirty="0"/>
            </a:lvl1pPr>
          </a:lstStyle>
          <a:p>
            <a:pPr marL="0" lvl="0" algn="ctr" defTabSz="914377"/>
            <a:endParaRPr lang="zh-CN" altLang="en-US" dirty="0"/>
          </a:p>
        </p:txBody>
      </p:sp>
      <p:sp>
        <p:nvSpPr>
          <p:cNvPr id="16" name="文本占位符 4"/>
          <p:cNvSpPr>
            <a:spLocks noGrp="1"/>
          </p:cNvSpPr>
          <p:nvPr>
            <p:ph type="body" sz="quarter" idx="13"/>
          </p:nvPr>
        </p:nvSpPr>
        <p:spPr>
          <a:xfrm>
            <a:off x="3638550" y="4349277"/>
            <a:ext cx="4914902" cy="3139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/>
          <a:lstStyle>
            <a:lvl1pPr marL="0" indent="0" algn="ctr">
              <a:buNone/>
              <a:defRPr lang="zh-CN" altLang="en-US" sz="1600" baseline="0" dirty="0">
                <a:solidFill>
                  <a:schemeClr val="bg1"/>
                </a:solidFill>
                <a:cs typeface="+mn-ea"/>
              </a:defRPr>
            </a:lvl1pPr>
          </a:lstStyle>
          <a:p>
            <a:pPr marL="228600" lvl="0" indent="-228600" algn="ctr"/>
            <a:endParaRPr lang="zh-CN" altLang="en-US" dirty="0"/>
          </a:p>
        </p:txBody>
      </p:sp>
      <p:sp>
        <p:nvSpPr>
          <p:cNvPr id="17" name="文本占位符 4"/>
          <p:cNvSpPr>
            <a:spLocks noGrp="1"/>
          </p:cNvSpPr>
          <p:nvPr>
            <p:ph type="body" sz="quarter" idx="14"/>
          </p:nvPr>
        </p:nvSpPr>
        <p:spPr>
          <a:xfrm>
            <a:off x="3638550" y="4700503"/>
            <a:ext cx="4914902" cy="3139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/>
          <a:lstStyle>
            <a:lvl1pPr marL="0" indent="0" algn="ctr">
              <a:buNone/>
              <a:defRPr lang="zh-CN" altLang="en-US" sz="1600" baseline="0" dirty="0">
                <a:solidFill>
                  <a:schemeClr val="bg1"/>
                </a:solidFill>
                <a:cs typeface="+mn-ea"/>
              </a:defRPr>
            </a:lvl1pPr>
          </a:lstStyle>
          <a:p>
            <a:pPr marL="228600" lvl="0" indent="-228600" algn="ctr"/>
            <a:endParaRPr lang="zh-CN" altLang="en-US" dirty="0"/>
          </a:p>
        </p:txBody>
      </p:sp>
      <p:sp>
        <p:nvSpPr>
          <p:cNvPr id="22" name="矩形 21"/>
          <p:cNvSpPr/>
          <p:nvPr userDrawn="1"/>
        </p:nvSpPr>
        <p:spPr>
          <a:xfrm rot="5400000">
            <a:off x="5854700" y="520700"/>
            <a:ext cx="457200" cy="12217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63746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326217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345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字体使用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行距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背景图片出处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4239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英文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cs typeface="Segoe UI Light"/>
              </a:rPr>
              <a:t>Century Gothic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中文 微软雅黑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正文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1.3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cn.bing.com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本网站所提供的任何信息内容（包括但不限于 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PPT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模板、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Word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文档、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Excel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图表、图片素材等）均受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中华人民共和国著作权法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信息网络传播权保护条例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(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包括图片或图表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)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不得被全部或部分的复制、传播、销售，否则将承担法律责任。</a:t>
            </a: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5739960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背景图片素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背景图片素材</a:t>
            </a: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1418746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fficePL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/>
        </p:nvSpPr>
        <p:spPr>
          <a:xfrm>
            <a:off x="4447955" y="4458724"/>
            <a:ext cx="3296095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3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微软雅黑" charset="0"/>
              </a:rPr>
              <a:t>点击</a:t>
            </a:r>
            <a:r>
              <a:rPr kumimoji="1" lang="en-US" altLang="zh-CN" sz="13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Logo</a:t>
            </a:r>
            <a:r>
              <a:rPr kumimoji="1" lang="zh-CN" altLang="en-US" sz="13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微软雅黑" charset="0"/>
              </a:rPr>
              <a:t>获取更多优质模板（放映模式）</a:t>
            </a:r>
          </a:p>
        </p:txBody>
      </p:sp>
      <p:pic>
        <p:nvPicPr>
          <p:cNvPr id="5" name="图片 4">
            <a:hlinkClick r:id="rId2"/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227832"/>
            <a:ext cx="3048000" cy="40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325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三项目录">
    <p:bg>
      <p:bgPr>
        <a:pattFill prst="wdUpDi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dc.office.msn.com.cn/t/83/E048C0F1BEBFCE34915F37209150FDFE.jp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8361" b="31653"/>
          <a:stretch/>
        </p:blipFill>
        <p:spPr bwMode="auto">
          <a:xfrm>
            <a:off x="0" y="1899"/>
            <a:ext cx="12192000" cy="3427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 userDrawn="1"/>
        </p:nvSpPr>
        <p:spPr>
          <a:xfrm rot="5400000">
            <a:off x="5854700" y="520700"/>
            <a:ext cx="457200" cy="12217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椭圆 1"/>
          <p:cNvSpPr/>
          <p:nvPr userDrawn="1"/>
        </p:nvSpPr>
        <p:spPr>
          <a:xfrm>
            <a:off x="1016000" y="1485900"/>
            <a:ext cx="3886200" cy="3886200"/>
          </a:xfrm>
          <a:prstGeom prst="ellipse">
            <a:avLst/>
          </a:prstGeom>
          <a:ln w="1174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 hasCustomPrompt="1"/>
          </p:nvPr>
        </p:nvSpPr>
        <p:spPr>
          <a:xfrm>
            <a:off x="1981465" y="2862794"/>
            <a:ext cx="1955270" cy="914400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目录</a:t>
            </a: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1"/>
          </p:nvPr>
        </p:nvSpPr>
        <p:spPr>
          <a:xfrm>
            <a:off x="5245099" y="3991505"/>
            <a:ext cx="3170990" cy="4661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7"/>
          <p:cNvSpPr>
            <a:spLocks noGrp="1"/>
          </p:cNvSpPr>
          <p:nvPr>
            <p:ph type="body" sz="quarter" idx="12"/>
          </p:nvPr>
        </p:nvSpPr>
        <p:spPr>
          <a:xfrm>
            <a:off x="8678110" y="3991505"/>
            <a:ext cx="3170990" cy="4661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zh-CN" altLang="en-US" dirty="0"/>
          </a:p>
        </p:txBody>
      </p:sp>
      <p:sp>
        <p:nvSpPr>
          <p:cNvPr id="11" name="文本占位符 7"/>
          <p:cNvSpPr>
            <a:spLocks noGrp="1"/>
          </p:cNvSpPr>
          <p:nvPr>
            <p:ph type="body" sz="quarter" idx="13"/>
          </p:nvPr>
        </p:nvSpPr>
        <p:spPr>
          <a:xfrm>
            <a:off x="5245099" y="5033754"/>
            <a:ext cx="3170990" cy="4661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688329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四项目录">
    <p:bg>
      <p:bgPr>
        <a:pattFill prst="wdUpDi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dc.office.msn.com.cn/t/83/E048C0F1BEBFCE34915F37209150FDFE.jp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8361" b="31653"/>
          <a:stretch/>
        </p:blipFill>
        <p:spPr bwMode="auto">
          <a:xfrm>
            <a:off x="0" y="1899"/>
            <a:ext cx="12192000" cy="3427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 userDrawn="1"/>
        </p:nvSpPr>
        <p:spPr>
          <a:xfrm rot="5400000">
            <a:off x="5854700" y="520700"/>
            <a:ext cx="457200" cy="12217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椭圆 1"/>
          <p:cNvSpPr/>
          <p:nvPr userDrawn="1"/>
        </p:nvSpPr>
        <p:spPr>
          <a:xfrm>
            <a:off x="1016000" y="1485900"/>
            <a:ext cx="3886200" cy="3886200"/>
          </a:xfrm>
          <a:prstGeom prst="ellipse">
            <a:avLst/>
          </a:prstGeom>
          <a:ln w="1174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 hasCustomPrompt="1"/>
          </p:nvPr>
        </p:nvSpPr>
        <p:spPr>
          <a:xfrm>
            <a:off x="1981465" y="2862794"/>
            <a:ext cx="1955270" cy="914400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目录</a:t>
            </a: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1"/>
          </p:nvPr>
        </p:nvSpPr>
        <p:spPr>
          <a:xfrm>
            <a:off x="5245099" y="3991505"/>
            <a:ext cx="3170990" cy="4661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7"/>
          <p:cNvSpPr>
            <a:spLocks noGrp="1"/>
          </p:cNvSpPr>
          <p:nvPr>
            <p:ph type="body" sz="quarter" idx="12"/>
          </p:nvPr>
        </p:nvSpPr>
        <p:spPr>
          <a:xfrm>
            <a:off x="8678110" y="3991505"/>
            <a:ext cx="3170990" cy="4661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zh-CN" altLang="en-US" dirty="0"/>
          </a:p>
        </p:txBody>
      </p:sp>
      <p:sp>
        <p:nvSpPr>
          <p:cNvPr id="11" name="文本占位符 7"/>
          <p:cNvSpPr>
            <a:spLocks noGrp="1"/>
          </p:cNvSpPr>
          <p:nvPr>
            <p:ph type="body" sz="quarter" idx="13"/>
          </p:nvPr>
        </p:nvSpPr>
        <p:spPr>
          <a:xfrm>
            <a:off x="5245099" y="5033754"/>
            <a:ext cx="3170990" cy="4661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zh-CN" altLang="en-US" dirty="0"/>
          </a:p>
        </p:txBody>
      </p:sp>
      <p:sp>
        <p:nvSpPr>
          <p:cNvPr id="12" name="文本占位符 7"/>
          <p:cNvSpPr>
            <a:spLocks noGrp="1"/>
          </p:cNvSpPr>
          <p:nvPr>
            <p:ph type="body" sz="quarter" idx="14"/>
          </p:nvPr>
        </p:nvSpPr>
        <p:spPr>
          <a:xfrm>
            <a:off x="8678110" y="5033754"/>
            <a:ext cx="3170990" cy="4661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384225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五项目录">
    <p:bg>
      <p:bgPr>
        <a:pattFill prst="wdUpDi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dc.office.msn.com.cn/t/83/E048C0F1BEBFCE34915F37209150FDFE.jp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8361" b="31653"/>
          <a:stretch/>
        </p:blipFill>
        <p:spPr bwMode="auto">
          <a:xfrm>
            <a:off x="0" y="1899"/>
            <a:ext cx="12192000" cy="3427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 userDrawn="1"/>
        </p:nvSpPr>
        <p:spPr>
          <a:xfrm rot="5400000">
            <a:off x="5854700" y="520700"/>
            <a:ext cx="457200" cy="12217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椭圆 1"/>
          <p:cNvSpPr/>
          <p:nvPr userDrawn="1"/>
        </p:nvSpPr>
        <p:spPr>
          <a:xfrm>
            <a:off x="1016000" y="1485900"/>
            <a:ext cx="3886200" cy="3886200"/>
          </a:xfrm>
          <a:prstGeom prst="ellipse">
            <a:avLst/>
          </a:prstGeom>
          <a:ln w="1174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占位符 7"/>
          <p:cNvSpPr>
            <a:spLocks noGrp="1"/>
          </p:cNvSpPr>
          <p:nvPr>
            <p:ph type="body" sz="quarter" idx="11"/>
          </p:nvPr>
        </p:nvSpPr>
        <p:spPr>
          <a:xfrm>
            <a:off x="5245099" y="3991504"/>
            <a:ext cx="3170990" cy="4661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zh-CN" altLang="en-US" dirty="0"/>
          </a:p>
        </p:txBody>
      </p:sp>
      <p:sp>
        <p:nvSpPr>
          <p:cNvPr id="7" name="文本占位符 7"/>
          <p:cNvSpPr>
            <a:spLocks noGrp="1"/>
          </p:cNvSpPr>
          <p:nvPr>
            <p:ph type="body" sz="quarter" idx="12"/>
          </p:nvPr>
        </p:nvSpPr>
        <p:spPr>
          <a:xfrm>
            <a:off x="8678110" y="3991504"/>
            <a:ext cx="3170990" cy="4661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3"/>
          </p:nvPr>
        </p:nvSpPr>
        <p:spPr>
          <a:xfrm>
            <a:off x="5245099" y="5357774"/>
            <a:ext cx="3170990" cy="4661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7"/>
          <p:cNvSpPr>
            <a:spLocks noGrp="1"/>
          </p:cNvSpPr>
          <p:nvPr>
            <p:ph type="body" sz="quarter" idx="15"/>
          </p:nvPr>
        </p:nvSpPr>
        <p:spPr>
          <a:xfrm>
            <a:off x="5245099" y="4674639"/>
            <a:ext cx="3170990" cy="4661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zh-CN" altLang="en-US" dirty="0"/>
          </a:p>
        </p:txBody>
      </p:sp>
      <p:sp>
        <p:nvSpPr>
          <p:cNvPr id="11" name="文本占位符 7"/>
          <p:cNvSpPr>
            <a:spLocks noGrp="1"/>
          </p:cNvSpPr>
          <p:nvPr>
            <p:ph type="body" sz="quarter" idx="16"/>
          </p:nvPr>
        </p:nvSpPr>
        <p:spPr>
          <a:xfrm>
            <a:off x="8678110" y="4674639"/>
            <a:ext cx="3170990" cy="4661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zh-CN" altLang="en-US" dirty="0"/>
          </a:p>
        </p:txBody>
      </p:sp>
      <p:sp>
        <p:nvSpPr>
          <p:cNvPr id="14" name="文本占位符 5"/>
          <p:cNvSpPr>
            <a:spLocks noGrp="1"/>
          </p:cNvSpPr>
          <p:nvPr>
            <p:ph type="body" sz="quarter" idx="10" hasCustomPrompt="1"/>
          </p:nvPr>
        </p:nvSpPr>
        <p:spPr>
          <a:xfrm>
            <a:off x="1981465" y="2862794"/>
            <a:ext cx="1955270" cy="914400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目录</a:t>
            </a:r>
          </a:p>
        </p:txBody>
      </p:sp>
    </p:spTree>
    <p:extLst>
      <p:ext uri="{BB962C8B-B14F-4D97-AF65-F5344CB8AC3E}">
        <p14:creationId xmlns:p14="http://schemas.microsoft.com/office/powerpoint/2010/main" val="39532808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六项目录">
    <p:bg>
      <p:bgPr>
        <a:pattFill prst="wdUpDi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dc.office.msn.com.cn/t/83/E048C0F1BEBFCE34915F37209150FDFE.jp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8361" b="31653"/>
          <a:stretch/>
        </p:blipFill>
        <p:spPr bwMode="auto">
          <a:xfrm>
            <a:off x="0" y="1899"/>
            <a:ext cx="12192000" cy="3427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 userDrawn="1"/>
        </p:nvSpPr>
        <p:spPr>
          <a:xfrm rot="5400000">
            <a:off x="5854700" y="520700"/>
            <a:ext cx="457200" cy="12217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椭圆 1"/>
          <p:cNvSpPr/>
          <p:nvPr userDrawn="1"/>
        </p:nvSpPr>
        <p:spPr>
          <a:xfrm>
            <a:off x="1016000" y="1485900"/>
            <a:ext cx="3886200" cy="3886200"/>
          </a:xfrm>
          <a:prstGeom prst="ellipse">
            <a:avLst/>
          </a:prstGeom>
          <a:ln w="1174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占位符 7"/>
          <p:cNvSpPr>
            <a:spLocks noGrp="1"/>
          </p:cNvSpPr>
          <p:nvPr>
            <p:ph type="body" sz="quarter" idx="11"/>
          </p:nvPr>
        </p:nvSpPr>
        <p:spPr>
          <a:xfrm>
            <a:off x="5245099" y="3991504"/>
            <a:ext cx="3170990" cy="4661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zh-CN" altLang="en-US" dirty="0"/>
          </a:p>
        </p:txBody>
      </p:sp>
      <p:sp>
        <p:nvSpPr>
          <p:cNvPr id="7" name="文本占位符 7"/>
          <p:cNvSpPr>
            <a:spLocks noGrp="1"/>
          </p:cNvSpPr>
          <p:nvPr>
            <p:ph type="body" sz="quarter" idx="12"/>
          </p:nvPr>
        </p:nvSpPr>
        <p:spPr>
          <a:xfrm>
            <a:off x="8678110" y="3991504"/>
            <a:ext cx="3170990" cy="4661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3"/>
          </p:nvPr>
        </p:nvSpPr>
        <p:spPr>
          <a:xfrm>
            <a:off x="5245099" y="5357774"/>
            <a:ext cx="3170990" cy="4661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7"/>
          <p:cNvSpPr>
            <a:spLocks noGrp="1"/>
          </p:cNvSpPr>
          <p:nvPr>
            <p:ph type="body" sz="quarter" idx="14"/>
          </p:nvPr>
        </p:nvSpPr>
        <p:spPr>
          <a:xfrm>
            <a:off x="8678110" y="5357774"/>
            <a:ext cx="3170990" cy="4661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7"/>
          <p:cNvSpPr>
            <a:spLocks noGrp="1"/>
          </p:cNvSpPr>
          <p:nvPr>
            <p:ph type="body" sz="quarter" idx="15"/>
          </p:nvPr>
        </p:nvSpPr>
        <p:spPr>
          <a:xfrm>
            <a:off x="5245099" y="4674639"/>
            <a:ext cx="3170990" cy="4661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zh-CN" altLang="en-US" dirty="0"/>
          </a:p>
        </p:txBody>
      </p:sp>
      <p:sp>
        <p:nvSpPr>
          <p:cNvPr id="11" name="文本占位符 7"/>
          <p:cNvSpPr>
            <a:spLocks noGrp="1"/>
          </p:cNvSpPr>
          <p:nvPr>
            <p:ph type="body" sz="quarter" idx="16"/>
          </p:nvPr>
        </p:nvSpPr>
        <p:spPr>
          <a:xfrm>
            <a:off x="8678110" y="4674639"/>
            <a:ext cx="3170990" cy="4661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zh-CN" altLang="en-US" dirty="0"/>
          </a:p>
        </p:txBody>
      </p:sp>
      <p:sp>
        <p:nvSpPr>
          <p:cNvPr id="14" name="文本占位符 5"/>
          <p:cNvSpPr>
            <a:spLocks noGrp="1"/>
          </p:cNvSpPr>
          <p:nvPr>
            <p:ph type="body" sz="quarter" idx="10" hasCustomPrompt="1"/>
          </p:nvPr>
        </p:nvSpPr>
        <p:spPr>
          <a:xfrm>
            <a:off x="1981465" y="2862794"/>
            <a:ext cx="1955270" cy="914400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目录</a:t>
            </a:r>
          </a:p>
        </p:txBody>
      </p:sp>
    </p:spTree>
    <p:extLst>
      <p:ext uri="{BB962C8B-B14F-4D97-AF65-F5344CB8AC3E}">
        <p14:creationId xmlns:p14="http://schemas.microsoft.com/office/powerpoint/2010/main" val="16357018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812800" y="0"/>
            <a:ext cx="1981200" cy="3327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 userDrawn="1"/>
        </p:nvSpPr>
        <p:spPr>
          <a:xfrm rot="5400000">
            <a:off x="5854700" y="520700"/>
            <a:ext cx="457200" cy="12217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占位符 5"/>
          <p:cNvSpPr>
            <a:spLocks noGrp="1"/>
          </p:cNvSpPr>
          <p:nvPr>
            <p:ph type="body" sz="quarter" idx="10" hasCustomPrompt="1"/>
          </p:nvPr>
        </p:nvSpPr>
        <p:spPr>
          <a:xfrm>
            <a:off x="812800" y="2405594"/>
            <a:ext cx="1955270" cy="914400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1"/>
          </p:nvPr>
        </p:nvSpPr>
        <p:spPr>
          <a:xfrm>
            <a:off x="2794000" y="2405594"/>
            <a:ext cx="6946766" cy="914400"/>
          </a:xfrm>
          <a:prstGeom prst="rect">
            <a:avLst/>
          </a:prstGeom>
          <a:noFill/>
        </p:spPr>
        <p:txBody>
          <a:bodyPr/>
          <a:lstStyle>
            <a:lvl1pPr marL="0" indent="0" algn="l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206995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2">
    <p:bg>
      <p:bgPr>
        <a:pattFill prst="wdUpDi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812800" y="0"/>
            <a:ext cx="1066800" cy="88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 userDrawn="1"/>
        </p:nvSpPr>
        <p:spPr>
          <a:xfrm rot="5400000">
            <a:off x="5854700" y="520700"/>
            <a:ext cx="457200" cy="12217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占位符 5"/>
          <p:cNvSpPr>
            <a:spLocks noGrp="1"/>
          </p:cNvSpPr>
          <p:nvPr>
            <p:ph type="body" sz="quarter" idx="10" hasCustomPrompt="1"/>
          </p:nvPr>
        </p:nvSpPr>
        <p:spPr>
          <a:xfrm>
            <a:off x="812800" y="212727"/>
            <a:ext cx="1066800" cy="427037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buNone/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1"/>
          </p:nvPr>
        </p:nvSpPr>
        <p:spPr>
          <a:xfrm>
            <a:off x="1879599" y="212727"/>
            <a:ext cx="4741333" cy="427037"/>
          </a:xfrm>
          <a:prstGeom prst="rect">
            <a:avLst/>
          </a:prstGeom>
          <a:noFill/>
        </p:spPr>
        <p:txBody>
          <a:bodyPr/>
          <a:lstStyle>
            <a:lvl1pPr marL="0" indent="0" algn="l">
              <a:buNone/>
              <a:defRPr sz="2800" b="1">
                <a:solidFill>
                  <a:schemeClr val="tx1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721592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812800" y="0"/>
            <a:ext cx="1066800" cy="88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 userDrawn="1"/>
        </p:nvSpPr>
        <p:spPr>
          <a:xfrm rot="5400000">
            <a:off x="5854700" y="520700"/>
            <a:ext cx="457200" cy="12217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占位符 5"/>
          <p:cNvSpPr>
            <a:spLocks noGrp="1"/>
          </p:cNvSpPr>
          <p:nvPr>
            <p:ph type="body" sz="quarter" idx="10" hasCustomPrompt="1"/>
          </p:nvPr>
        </p:nvSpPr>
        <p:spPr>
          <a:xfrm>
            <a:off x="812800" y="212727"/>
            <a:ext cx="1066800" cy="427037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buNone/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1"/>
          </p:nvPr>
        </p:nvSpPr>
        <p:spPr>
          <a:xfrm>
            <a:off x="1879599" y="212727"/>
            <a:ext cx="4741333" cy="427037"/>
          </a:xfrm>
          <a:prstGeom prst="rect">
            <a:avLst/>
          </a:prstGeom>
          <a:noFill/>
        </p:spPr>
        <p:txBody>
          <a:bodyPr/>
          <a:lstStyle>
            <a:lvl1pPr marL="0" indent="0" algn="l">
              <a:buNone/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946106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812800" y="0"/>
            <a:ext cx="1066800" cy="88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 userDrawn="1"/>
        </p:nvSpPr>
        <p:spPr>
          <a:xfrm rot="5400000">
            <a:off x="5854700" y="520700"/>
            <a:ext cx="457200" cy="12217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占位符 5"/>
          <p:cNvSpPr>
            <a:spLocks noGrp="1"/>
          </p:cNvSpPr>
          <p:nvPr>
            <p:ph type="body" sz="quarter" idx="10" hasCustomPrompt="1"/>
          </p:nvPr>
        </p:nvSpPr>
        <p:spPr>
          <a:xfrm>
            <a:off x="812800" y="212727"/>
            <a:ext cx="1066800" cy="427037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buNone/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1"/>
          </p:nvPr>
        </p:nvSpPr>
        <p:spPr>
          <a:xfrm>
            <a:off x="1879599" y="212727"/>
            <a:ext cx="4741333" cy="427037"/>
          </a:xfrm>
          <a:prstGeom prst="rect">
            <a:avLst/>
          </a:prstGeom>
          <a:noFill/>
        </p:spPr>
        <p:txBody>
          <a:bodyPr/>
          <a:lstStyle>
            <a:lvl1pPr marL="0" indent="0" algn="l">
              <a:buNone/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026303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4415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92" r:id="rId2"/>
    <p:sldLayoutId id="2147483687" r:id="rId3"/>
    <p:sldLayoutId id="2147483693" r:id="rId4"/>
    <p:sldLayoutId id="2147483688" r:id="rId5"/>
    <p:sldLayoutId id="2147483686" r:id="rId6"/>
    <p:sldLayoutId id="2147483682" r:id="rId7"/>
    <p:sldLayoutId id="2147483690" r:id="rId8"/>
    <p:sldLayoutId id="2147483691" r:id="rId9"/>
    <p:sldLayoutId id="2147483662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50872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5" r:id="rId2"/>
    <p:sldLayoutId id="214748368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1735138" y="2152742"/>
            <a:ext cx="8721725" cy="1892300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 smtClean="0"/>
              <a:t>Python Study Report</a:t>
            </a:r>
            <a:endParaRPr lang="en-US" altLang="zh-CN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 smtClean="0">
                <a:sym typeface="+mn-lt"/>
              </a:rPr>
              <a:t>Institutor:  </a:t>
            </a:r>
            <a:r>
              <a:rPr lang="en-US" altLang="zh-CN" dirty="0"/>
              <a:t>Stephanos Mavromoustakos</a:t>
            </a:r>
            <a:endParaRPr lang="en-US" altLang="zh-CN" dirty="0" smtClean="0">
              <a:sym typeface="+mn-lt"/>
            </a:endParaRPr>
          </a:p>
          <a:p>
            <a:pPr algn="ctr"/>
            <a:endParaRPr lang="en-US" altLang="zh-CN" dirty="0">
              <a:sym typeface="+mn-lt"/>
            </a:endParaRPr>
          </a:p>
          <a:p>
            <a:pPr algn="ctr"/>
            <a:endParaRPr lang="zh-CN" altLang="en-US" dirty="0"/>
          </a:p>
        </p:txBody>
      </p:sp>
      <p:sp>
        <p:nvSpPr>
          <p:cNvPr id="9" name="文本占位符 3"/>
          <p:cNvSpPr>
            <a:spLocks noGrp="1"/>
          </p:cNvSpPr>
          <p:nvPr>
            <p:ph type="body" sz="quarter" idx="13"/>
          </p:nvPr>
        </p:nvSpPr>
        <p:spPr>
          <a:xfrm>
            <a:off x="3638550" y="4723938"/>
            <a:ext cx="4914902" cy="313932"/>
          </a:xfrm>
        </p:spPr>
        <p:txBody>
          <a:bodyPr/>
          <a:lstStyle/>
          <a:p>
            <a:pPr algn="ctr"/>
            <a:r>
              <a:rPr lang="en-US" altLang="zh-CN" dirty="0" smtClean="0">
                <a:sym typeface="+mn-lt"/>
              </a:rPr>
              <a:t>Student: </a:t>
            </a:r>
            <a:r>
              <a:rPr lang="en-US" altLang="zh-CN" dirty="0" err="1" smtClean="0">
                <a:sym typeface="+mn-lt"/>
              </a:rPr>
              <a:t>Yating</a:t>
            </a:r>
            <a:r>
              <a:rPr lang="en-US" altLang="zh-CN" dirty="0" smtClean="0">
                <a:sym typeface="+mn-lt"/>
              </a:rPr>
              <a:t> Su 104443714</a:t>
            </a:r>
          </a:p>
          <a:p>
            <a:pPr algn="ctr"/>
            <a:endParaRPr lang="en-US" altLang="zh-CN" dirty="0">
              <a:sym typeface="+mn-lt"/>
            </a:endParaRPr>
          </a:p>
          <a:p>
            <a:pPr algn="ctr"/>
            <a:endParaRPr lang="zh-CN" altLang="en-US" dirty="0"/>
          </a:p>
        </p:txBody>
      </p:sp>
      <p:sp>
        <p:nvSpPr>
          <p:cNvPr id="10" name="文本占位符 3"/>
          <p:cNvSpPr>
            <a:spLocks noGrp="1"/>
          </p:cNvSpPr>
          <p:nvPr>
            <p:ph type="body" sz="quarter" idx="13"/>
          </p:nvPr>
        </p:nvSpPr>
        <p:spPr>
          <a:xfrm>
            <a:off x="3638550" y="5181099"/>
            <a:ext cx="4914902" cy="313932"/>
          </a:xfrm>
        </p:spPr>
        <p:txBody>
          <a:bodyPr/>
          <a:lstStyle/>
          <a:p>
            <a:r>
              <a:rPr lang="en-US" altLang="zh-CN" dirty="0" smtClean="0">
                <a:sym typeface="+mn-lt"/>
              </a:rPr>
              <a:t>Student: </a:t>
            </a:r>
            <a:r>
              <a:rPr lang="en-US" altLang="zh-CN" dirty="0" err="1" smtClean="0">
                <a:sym typeface="+mn-lt"/>
              </a:rPr>
              <a:t>Yuze</a:t>
            </a:r>
            <a:r>
              <a:rPr lang="en-US" altLang="zh-CN" dirty="0" smtClean="0">
                <a:sym typeface="+mn-lt"/>
              </a:rPr>
              <a:t> </a:t>
            </a:r>
            <a:r>
              <a:rPr lang="en-US" altLang="zh-CN" dirty="0" err="1" smtClean="0">
                <a:sym typeface="+mn-lt"/>
              </a:rPr>
              <a:t>Zou</a:t>
            </a:r>
            <a:r>
              <a:rPr lang="en-US" altLang="zh-CN" dirty="0" smtClean="0">
                <a:sym typeface="+mn-lt"/>
              </a:rPr>
              <a:t>  </a:t>
            </a:r>
            <a:r>
              <a:rPr lang="en-US" altLang="zh-CN" dirty="0"/>
              <a:t>104526851</a:t>
            </a:r>
            <a:endParaRPr lang="en-US" altLang="zh-CN" dirty="0" smtClean="0">
              <a:sym typeface="+mn-lt"/>
            </a:endParaRPr>
          </a:p>
          <a:p>
            <a:pPr algn="ctr"/>
            <a:endParaRPr lang="en-US" altLang="zh-CN" dirty="0">
              <a:sym typeface="+mn-lt"/>
            </a:endParaRPr>
          </a:p>
          <a:p>
            <a:pPr algn="ctr"/>
            <a:r>
              <a:rPr lang="en-US" altLang="zh-CN" dirty="0" smtClean="0"/>
              <a:t>v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90019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04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2768070" y="2405594"/>
            <a:ext cx="6946766" cy="914400"/>
          </a:xfrm>
        </p:spPr>
        <p:txBody>
          <a:bodyPr/>
          <a:lstStyle/>
          <a:p>
            <a:r>
              <a:rPr lang="en-US" altLang="zh-CN" dirty="0" smtClean="0">
                <a:cs typeface="+mn-ea"/>
                <a:sym typeface="+mn-lt"/>
              </a:rPr>
              <a:t>Questions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13595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04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 smtClean="0"/>
              <a:t>Questions</a:t>
            </a:r>
            <a:endParaRPr lang="zh-CN" altLang="en-US" dirty="0"/>
          </a:p>
        </p:txBody>
      </p:sp>
      <p:sp>
        <p:nvSpPr>
          <p:cNvPr id="12" name="任意多边形 11"/>
          <p:cNvSpPr/>
          <p:nvPr/>
        </p:nvSpPr>
        <p:spPr>
          <a:xfrm>
            <a:off x="1048466" y="2063214"/>
            <a:ext cx="2389187" cy="2389187"/>
          </a:xfrm>
          <a:custGeom>
            <a:avLst/>
            <a:gdLst>
              <a:gd name="connsiteX0" fmla="*/ 0 w 2389187"/>
              <a:gd name="connsiteY0" fmla="*/ 1194594 h 2389187"/>
              <a:gd name="connsiteX1" fmla="*/ 1194594 w 2389187"/>
              <a:gd name="connsiteY1" fmla="*/ 0 h 2389187"/>
              <a:gd name="connsiteX2" fmla="*/ 2389188 w 2389187"/>
              <a:gd name="connsiteY2" fmla="*/ 1194594 h 2389187"/>
              <a:gd name="connsiteX3" fmla="*/ 1194594 w 2389187"/>
              <a:gd name="connsiteY3" fmla="*/ 2389188 h 2389187"/>
              <a:gd name="connsiteX4" fmla="*/ 0 w 2389187"/>
              <a:gd name="connsiteY4" fmla="*/ 1194594 h 2389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89187" h="2389187">
                <a:moveTo>
                  <a:pt x="0" y="1194594"/>
                </a:moveTo>
                <a:cubicBezTo>
                  <a:pt x="0" y="534838"/>
                  <a:pt x="534838" y="0"/>
                  <a:pt x="1194594" y="0"/>
                </a:cubicBezTo>
                <a:cubicBezTo>
                  <a:pt x="1854350" y="0"/>
                  <a:pt x="2389188" y="534838"/>
                  <a:pt x="2389188" y="1194594"/>
                </a:cubicBezTo>
                <a:cubicBezTo>
                  <a:pt x="2389188" y="1854350"/>
                  <a:pt x="1854350" y="2389188"/>
                  <a:pt x="1194594" y="2389188"/>
                </a:cubicBezTo>
                <a:cubicBezTo>
                  <a:pt x="534838" y="2389188"/>
                  <a:pt x="0" y="1854350"/>
                  <a:pt x="0" y="1194594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spcFirstLastPara="0" vert="horz" wrap="square" lIns="481373" tIns="409578" rIns="481373" bIns="409578" numCol="1" spcCol="1270" anchor="ctr" anchorCtr="0">
            <a:noAutofit/>
          </a:bodyPr>
          <a:lstStyle/>
          <a:p>
            <a:pPr lvl="0" algn="ctr" defTabSz="2089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4000" b="1" dirty="0"/>
              <a:t>NO.</a:t>
            </a:r>
            <a:r>
              <a:rPr lang="en-US" altLang="zh-CN" sz="4000" b="1" kern="1200" dirty="0"/>
              <a:t>1</a:t>
            </a:r>
            <a:endParaRPr lang="zh-CN" altLang="en-US" sz="4000" b="1" kern="1200" dirty="0"/>
          </a:p>
        </p:txBody>
      </p:sp>
      <p:sp>
        <p:nvSpPr>
          <p:cNvPr id="13" name="任意多边形 12"/>
          <p:cNvSpPr/>
          <p:nvPr/>
        </p:nvSpPr>
        <p:spPr>
          <a:xfrm>
            <a:off x="2959816" y="2063214"/>
            <a:ext cx="2389187" cy="2389187"/>
          </a:xfrm>
          <a:custGeom>
            <a:avLst/>
            <a:gdLst>
              <a:gd name="connsiteX0" fmla="*/ 0 w 2389187"/>
              <a:gd name="connsiteY0" fmla="*/ 1194594 h 2389187"/>
              <a:gd name="connsiteX1" fmla="*/ 1194594 w 2389187"/>
              <a:gd name="connsiteY1" fmla="*/ 0 h 2389187"/>
              <a:gd name="connsiteX2" fmla="*/ 2389188 w 2389187"/>
              <a:gd name="connsiteY2" fmla="*/ 1194594 h 2389187"/>
              <a:gd name="connsiteX3" fmla="*/ 1194594 w 2389187"/>
              <a:gd name="connsiteY3" fmla="*/ 2389188 h 2389187"/>
              <a:gd name="connsiteX4" fmla="*/ 0 w 2389187"/>
              <a:gd name="connsiteY4" fmla="*/ 1194594 h 2389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89187" h="2389187">
                <a:moveTo>
                  <a:pt x="0" y="1194594"/>
                </a:moveTo>
                <a:cubicBezTo>
                  <a:pt x="0" y="534838"/>
                  <a:pt x="534838" y="0"/>
                  <a:pt x="1194594" y="0"/>
                </a:cubicBezTo>
                <a:cubicBezTo>
                  <a:pt x="1854350" y="0"/>
                  <a:pt x="2389188" y="534838"/>
                  <a:pt x="2389188" y="1194594"/>
                </a:cubicBezTo>
                <a:cubicBezTo>
                  <a:pt x="2389188" y="1854350"/>
                  <a:pt x="1854350" y="2389188"/>
                  <a:pt x="1194594" y="2389188"/>
                </a:cubicBezTo>
                <a:cubicBezTo>
                  <a:pt x="534838" y="2389188"/>
                  <a:pt x="0" y="1854350"/>
                  <a:pt x="0" y="1194594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spcFirstLastPara="0" vert="horz" wrap="square" lIns="481373" tIns="409578" rIns="481373" bIns="409578" numCol="1" spcCol="1270" anchor="ctr" anchorCtr="0">
            <a:noAutofit/>
          </a:bodyPr>
          <a:lstStyle/>
          <a:p>
            <a:pPr lvl="0" algn="ctr" defTabSz="2089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4000" b="1" dirty="0"/>
              <a:t>NO.</a:t>
            </a:r>
            <a:r>
              <a:rPr lang="en-US" altLang="zh-CN" sz="4000" b="1" kern="1200" dirty="0"/>
              <a:t>2</a:t>
            </a:r>
            <a:endParaRPr lang="zh-CN" altLang="en-US" sz="4000" b="1" kern="1200" dirty="0"/>
          </a:p>
        </p:txBody>
      </p:sp>
      <p:sp>
        <p:nvSpPr>
          <p:cNvPr id="14" name="任意多边形 13"/>
          <p:cNvSpPr/>
          <p:nvPr/>
        </p:nvSpPr>
        <p:spPr>
          <a:xfrm>
            <a:off x="4871166" y="2063214"/>
            <a:ext cx="2389187" cy="2389187"/>
          </a:xfrm>
          <a:custGeom>
            <a:avLst/>
            <a:gdLst>
              <a:gd name="connsiteX0" fmla="*/ 0 w 2389187"/>
              <a:gd name="connsiteY0" fmla="*/ 1194594 h 2389187"/>
              <a:gd name="connsiteX1" fmla="*/ 1194594 w 2389187"/>
              <a:gd name="connsiteY1" fmla="*/ 0 h 2389187"/>
              <a:gd name="connsiteX2" fmla="*/ 2389188 w 2389187"/>
              <a:gd name="connsiteY2" fmla="*/ 1194594 h 2389187"/>
              <a:gd name="connsiteX3" fmla="*/ 1194594 w 2389187"/>
              <a:gd name="connsiteY3" fmla="*/ 2389188 h 2389187"/>
              <a:gd name="connsiteX4" fmla="*/ 0 w 2389187"/>
              <a:gd name="connsiteY4" fmla="*/ 1194594 h 2389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89187" h="2389187">
                <a:moveTo>
                  <a:pt x="0" y="1194594"/>
                </a:moveTo>
                <a:cubicBezTo>
                  <a:pt x="0" y="534838"/>
                  <a:pt x="534838" y="0"/>
                  <a:pt x="1194594" y="0"/>
                </a:cubicBezTo>
                <a:cubicBezTo>
                  <a:pt x="1854350" y="0"/>
                  <a:pt x="2389188" y="534838"/>
                  <a:pt x="2389188" y="1194594"/>
                </a:cubicBezTo>
                <a:cubicBezTo>
                  <a:pt x="2389188" y="1854350"/>
                  <a:pt x="1854350" y="2389188"/>
                  <a:pt x="1194594" y="2389188"/>
                </a:cubicBezTo>
                <a:cubicBezTo>
                  <a:pt x="534838" y="2389188"/>
                  <a:pt x="0" y="1854350"/>
                  <a:pt x="0" y="1194594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spcFirstLastPara="0" vert="horz" wrap="square" lIns="481373" tIns="409578" rIns="481373" bIns="409578" numCol="1" spcCol="1270" anchor="ctr" anchorCtr="0">
            <a:noAutofit/>
          </a:bodyPr>
          <a:lstStyle/>
          <a:p>
            <a:pPr algn="ctr" defTabSz="2089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4000" b="1" dirty="0"/>
              <a:t>NO.3</a:t>
            </a:r>
            <a:endParaRPr lang="zh-CN" altLang="en-US" sz="4000" b="1" dirty="0"/>
          </a:p>
        </p:txBody>
      </p:sp>
      <p:sp>
        <p:nvSpPr>
          <p:cNvPr id="15" name="任意多边形 14"/>
          <p:cNvSpPr/>
          <p:nvPr/>
        </p:nvSpPr>
        <p:spPr>
          <a:xfrm>
            <a:off x="6782516" y="2063214"/>
            <a:ext cx="2389187" cy="2389187"/>
          </a:xfrm>
          <a:custGeom>
            <a:avLst/>
            <a:gdLst>
              <a:gd name="connsiteX0" fmla="*/ 0 w 2389187"/>
              <a:gd name="connsiteY0" fmla="*/ 1194594 h 2389187"/>
              <a:gd name="connsiteX1" fmla="*/ 1194594 w 2389187"/>
              <a:gd name="connsiteY1" fmla="*/ 0 h 2389187"/>
              <a:gd name="connsiteX2" fmla="*/ 2389188 w 2389187"/>
              <a:gd name="connsiteY2" fmla="*/ 1194594 h 2389187"/>
              <a:gd name="connsiteX3" fmla="*/ 1194594 w 2389187"/>
              <a:gd name="connsiteY3" fmla="*/ 2389188 h 2389187"/>
              <a:gd name="connsiteX4" fmla="*/ 0 w 2389187"/>
              <a:gd name="connsiteY4" fmla="*/ 1194594 h 2389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89187" h="2389187">
                <a:moveTo>
                  <a:pt x="0" y="1194594"/>
                </a:moveTo>
                <a:cubicBezTo>
                  <a:pt x="0" y="534838"/>
                  <a:pt x="534838" y="0"/>
                  <a:pt x="1194594" y="0"/>
                </a:cubicBezTo>
                <a:cubicBezTo>
                  <a:pt x="1854350" y="0"/>
                  <a:pt x="2389188" y="534838"/>
                  <a:pt x="2389188" y="1194594"/>
                </a:cubicBezTo>
                <a:cubicBezTo>
                  <a:pt x="2389188" y="1854350"/>
                  <a:pt x="1854350" y="2389188"/>
                  <a:pt x="1194594" y="2389188"/>
                </a:cubicBezTo>
                <a:cubicBezTo>
                  <a:pt x="534838" y="2389188"/>
                  <a:pt x="0" y="1854350"/>
                  <a:pt x="0" y="1194594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spcFirstLastPara="0" vert="horz" wrap="square" lIns="481373" tIns="409578" rIns="481373" bIns="409578" numCol="1" spcCol="1270" anchor="ctr" anchorCtr="0">
            <a:noAutofit/>
          </a:bodyPr>
          <a:lstStyle/>
          <a:p>
            <a:pPr algn="ctr" defTabSz="2089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4000" b="1" dirty="0"/>
              <a:t>NO.4</a:t>
            </a:r>
            <a:endParaRPr lang="zh-CN" altLang="en-US" sz="4000" b="1" dirty="0"/>
          </a:p>
        </p:txBody>
      </p:sp>
      <p:sp>
        <p:nvSpPr>
          <p:cNvPr id="17" name="任意多边形 16"/>
          <p:cNvSpPr/>
          <p:nvPr/>
        </p:nvSpPr>
        <p:spPr>
          <a:xfrm>
            <a:off x="8659782" y="2128529"/>
            <a:ext cx="2389187" cy="2389187"/>
          </a:xfrm>
          <a:custGeom>
            <a:avLst/>
            <a:gdLst>
              <a:gd name="connsiteX0" fmla="*/ 0 w 2389187"/>
              <a:gd name="connsiteY0" fmla="*/ 1194594 h 2389187"/>
              <a:gd name="connsiteX1" fmla="*/ 1194594 w 2389187"/>
              <a:gd name="connsiteY1" fmla="*/ 0 h 2389187"/>
              <a:gd name="connsiteX2" fmla="*/ 2389188 w 2389187"/>
              <a:gd name="connsiteY2" fmla="*/ 1194594 h 2389187"/>
              <a:gd name="connsiteX3" fmla="*/ 1194594 w 2389187"/>
              <a:gd name="connsiteY3" fmla="*/ 2389188 h 2389187"/>
              <a:gd name="connsiteX4" fmla="*/ 0 w 2389187"/>
              <a:gd name="connsiteY4" fmla="*/ 1194594 h 2389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89187" h="2389187">
                <a:moveTo>
                  <a:pt x="0" y="1194594"/>
                </a:moveTo>
                <a:cubicBezTo>
                  <a:pt x="0" y="534838"/>
                  <a:pt x="534838" y="0"/>
                  <a:pt x="1194594" y="0"/>
                </a:cubicBezTo>
                <a:cubicBezTo>
                  <a:pt x="1854350" y="0"/>
                  <a:pt x="2389188" y="534838"/>
                  <a:pt x="2389188" y="1194594"/>
                </a:cubicBezTo>
                <a:cubicBezTo>
                  <a:pt x="2389188" y="1854350"/>
                  <a:pt x="1854350" y="2389188"/>
                  <a:pt x="1194594" y="2389188"/>
                </a:cubicBezTo>
                <a:cubicBezTo>
                  <a:pt x="534838" y="2389188"/>
                  <a:pt x="0" y="1854350"/>
                  <a:pt x="0" y="1194594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spcFirstLastPara="0" vert="horz" wrap="square" lIns="481373" tIns="409578" rIns="481373" bIns="409578" numCol="1" spcCol="1270" anchor="ctr" anchorCtr="0">
            <a:noAutofit/>
          </a:bodyPr>
          <a:lstStyle/>
          <a:p>
            <a:pPr algn="ctr" defTabSz="2089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4000" b="1" dirty="0" smtClean="0"/>
              <a:t>NO.5</a:t>
            </a:r>
            <a:endParaRPr lang="zh-CN" alt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938259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/>
              <a:t>04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 smtClean="0"/>
              <a:t>Questions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3501607" y="1679139"/>
            <a:ext cx="5188786" cy="349972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3764569" y="2070056"/>
            <a:ext cx="469647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3600" b="1" dirty="0" smtClean="0">
                <a:solidFill>
                  <a:schemeClr val="bg1"/>
                </a:solidFill>
                <a:cs typeface="+mn-ea"/>
                <a:sym typeface="+mn-lt"/>
              </a:rPr>
              <a:t>Q1:How to combine arrays in Python?</a:t>
            </a:r>
            <a:endParaRPr lang="zh-CN" altLang="en-US" sz="36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4267200" y="3437466"/>
            <a:ext cx="3649133" cy="0"/>
          </a:xfrm>
          <a:prstGeom prst="line">
            <a:avLst/>
          </a:prstGeom>
          <a:ln>
            <a:solidFill>
              <a:schemeClr val="bg1"/>
            </a:solidFill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4199340" y="3524462"/>
            <a:ext cx="382693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zh-CN" alt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6916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04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 smtClean="0"/>
              <a:t>Questions</a:t>
            </a:r>
            <a:endParaRPr lang="zh-CN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884393" y="2168434"/>
            <a:ext cx="5631544" cy="36535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2000" dirty="0"/>
              <a:t>In [1]: import </a:t>
            </a:r>
            <a:r>
              <a:rPr lang="en-US" altLang="zh-CN" sz="2000" dirty="0" err="1"/>
              <a:t>numpy</a:t>
            </a:r>
            <a:r>
              <a:rPr lang="en-US" altLang="zh-CN" sz="2000" dirty="0"/>
              <a:t/>
            </a:r>
            <a:br>
              <a:rPr lang="en-US" altLang="zh-CN" sz="2000" dirty="0"/>
            </a:br>
            <a:r>
              <a:rPr lang="en-US" altLang="zh-CN" sz="2000" dirty="0"/>
              <a:t>In [2]: a = array([[1,2,3],[4,5,6]])</a:t>
            </a:r>
            <a:br>
              <a:rPr lang="en-US" altLang="zh-CN" sz="2000" dirty="0"/>
            </a:br>
            <a:r>
              <a:rPr lang="en-US" altLang="zh-CN" sz="2000" dirty="0"/>
              <a:t>In [3]: b = array([[9,8,7],[6,5,4]])</a:t>
            </a:r>
            <a:br>
              <a:rPr lang="en-US" altLang="zh-CN" sz="2000" dirty="0"/>
            </a:br>
            <a:r>
              <a:rPr lang="en-US" altLang="zh-CN" sz="2000" dirty="0"/>
              <a:t>In [4]: </a:t>
            </a:r>
            <a:r>
              <a:rPr lang="en-US" altLang="zh-CN" sz="2000" dirty="0" err="1"/>
              <a:t>numpy.concatenate</a:t>
            </a:r>
            <a:r>
              <a:rPr lang="en-US" altLang="zh-CN" sz="2000" dirty="0"/>
              <a:t>((</a:t>
            </a:r>
            <a:r>
              <a:rPr lang="en-US" altLang="zh-CN" sz="2000" dirty="0" err="1"/>
              <a:t>a,b</a:t>
            </a:r>
            <a:r>
              <a:rPr lang="en-US" altLang="zh-CN" sz="2000" dirty="0"/>
              <a:t>))</a:t>
            </a:r>
            <a:br>
              <a:rPr lang="en-US" altLang="zh-CN" sz="2000" dirty="0"/>
            </a:br>
            <a:r>
              <a:rPr lang="en-US" altLang="zh-CN" sz="2000" dirty="0"/>
              <a:t>Out[4]: </a:t>
            </a:r>
            <a:br>
              <a:rPr lang="en-US" altLang="zh-CN" sz="2000" dirty="0"/>
            </a:br>
            <a:r>
              <a:rPr lang="en-US" altLang="zh-CN" sz="2000" dirty="0"/>
              <a:t>array([[1, 2, 3],</a:t>
            </a:r>
            <a:br>
              <a:rPr lang="en-US" altLang="zh-CN" sz="2000" dirty="0"/>
            </a:br>
            <a:r>
              <a:rPr lang="en-US" altLang="zh-CN" sz="2000" dirty="0"/>
              <a:t>[4, 5, 6],</a:t>
            </a:r>
            <a:br>
              <a:rPr lang="en-US" altLang="zh-CN" sz="2000" dirty="0"/>
            </a:br>
            <a:r>
              <a:rPr lang="en-US" altLang="zh-CN" sz="2000" dirty="0"/>
              <a:t>[9, 8, 7],</a:t>
            </a:r>
            <a:br>
              <a:rPr lang="en-US" altLang="zh-CN" sz="2000" dirty="0"/>
            </a:br>
            <a:r>
              <a:rPr lang="en-US" altLang="zh-CN" sz="2000" dirty="0"/>
              <a:t>[6, 5, 4]])</a:t>
            </a:r>
            <a:endParaRPr lang="zh-CN" altLang="en-US" sz="20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849127" y="1603754"/>
            <a:ext cx="17812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p"/>
            </a:pPr>
            <a:r>
              <a:rPr lang="en-US" altLang="zh-CN" sz="2400" b="1" dirty="0" smtClean="0">
                <a:solidFill>
                  <a:schemeClr val="accent2"/>
                </a:solidFill>
                <a:cs typeface="+mn-ea"/>
                <a:sym typeface="+mn-lt"/>
              </a:rPr>
              <a:t>Solution:</a:t>
            </a:r>
            <a:endParaRPr lang="zh-CN" altLang="en-US" sz="2400" b="1" dirty="0">
              <a:solidFill>
                <a:schemeClr val="accent2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65611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/>
              <a:t>04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 smtClean="0"/>
              <a:t>Question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3501607" y="1679139"/>
            <a:ext cx="5188786" cy="349972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5615741" y="2070056"/>
            <a:ext cx="96051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600" b="1" dirty="0" smtClean="0">
                <a:solidFill>
                  <a:schemeClr val="bg1"/>
                </a:solidFill>
                <a:cs typeface="+mn-ea"/>
                <a:sym typeface="+mn-lt"/>
              </a:rPr>
              <a:t>Q2:</a:t>
            </a:r>
            <a:endParaRPr lang="zh-CN" altLang="en-US" sz="36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4267200" y="3437466"/>
            <a:ext cx="3649133" cy="0"/>
          </a:xfrm>
          <a:prstGeom prst="line">
            <a:avLst/>
          </a:prstGeom>
          <a:ln>
            <a:solidFill>
              <a:schemeClr val="bg1"/>
            </a:solidFill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4199340" y="3524462"/>
            <a:ext cx="382693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dirty="0" smtClean="0">
                <a:solidFill>
                  <a:schemeClr val="bg1"/>
                </a:solidFill>
                <a:cs typeface="+mn-ea"/>
                <a:sym typeface="+mn-lt"/>
              </a:rPr>
              <a:t>。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1367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/>
              <a:t>04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 smtClean="0"/>
              <a:t>Questions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3501607" y="1679139"/>
            <a:ext cx="5188786" cy="349972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5615741" y="2070056"/>
            <a:ext cx="96051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600" b="1" dirty="0" smtClean="0">
                <a:solidFill>
                  <a:schemeClr val="bg1"/>
                </a:solidFill>
                <a:cs typeface="+mn-ea"/>
                <a:sym typeface="+mn-lt"/>
              </a:rPr>
              <a:t>Q3:</a:t>
            </a:r>
            <a:endParaRPr lang="zh-CN" altLang="en-US" sz="36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4267200" y="3437466"/>
            <a:ext cx="3649133" cy="0"/>
          </a:xfrm>
          <a:prstGeom prst="line">
            <a:avLst/>
          </a:prstGeom>
          <a:ln>
            <a:solidFill>
              <a:schemeClr val="bg1"/>
            </a:solidFill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1367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/>
              <a:t>04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 smtClean="0"/>
              <a:t>Questions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3501607" y="1679139"/>
            <a:ext cx="5188786" cy="349972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5615741" y="2070056"/>
            <a:ext cx="96051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600" b="1" dirty="0" smtClean="0">
                <a:solidFill>
                  <a:schemeClr val="bg1"/>
                </a:solidFill>
                <a:cs typeface="+mn-ea"/>
                <a:sym typeface="+mn-lt"/>
              </a:rPr>
              <a:t>Q4:</a:t>
            </a:r>
            <a:endParaRPr lang="zh-CN" altLang="en-US" sz="36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4267200" y="3437466"/>
            <a:ext cx="3649133" cy="0"/>
          </a:xfrm>
          <a:prstGeom prst="line">
            <a:avLst/>
          </a:prstGeom>
          <a:ln>
            <a:solidFill>
              <a:schemeClr val="bg1"/>
            </a:solidFill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1367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/>
              <a:t>04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 smtClean="0"/>
              <a:t>Questions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3501607" y="1679139"/>
            <a:ext cx="5188786" cy="349972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5615741" y="2070056"/>
            <a:ext cx="96051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600" b="1" dirty="0" smtClean="0">
                <a:solidFill>
                  <a:schemeClr val="bg1"/>
                </a:solidFill>
                <a:cs typeface="+mn-ea"/>
                <a:sym typeface="+mn-lt"/>
              </a:rPr>
              <a:t>Q5:</a:t>
            </a:r>
            <a:endParaRPr lang="zh-CN" altLang="en-US" sz="36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4267200" y="3437466"/>
            <a:ext cx="3649133" cy="0"/>
          </a:xfrm>
          <a:prstGeom prst="line">
            <a:avLst/>
          </a:prstGeom>
          <a:ln>
            <a:solidFill>
              <a:schemeClr val="bg1"/>
            </a:solidFill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4199340" y="3524462"/>
            <a:ext cx="382693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smtClean="0">
                <a:solidFill>
                  <a:schemeClr val="bg1"/>
                </a:solidFill>
                <a:cs typeface="+mn-ea"/>
                <a:sym typeface="+mn-lt"/>
              </a:rPr>
              <a:t>。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1367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/>
              <a:t>05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 smtClean="0">
                <a:cs typeface="+mn-ea"/>
                <a:sym typeface="+mn-lt"/>
              </a:rPr>
              <a:t>Reference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43292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/>
              <a:t>05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 smtClean="0"/>
              <a:t>Reference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812800" y="1039272"/>
            <a:ext cx="10563754" cy="3168661"/>
          </a:xfrm>
          <a:prstGeom prst="rect">
            <a:avLst/>
          </a:prstGeom>
        </p:spPr>
        <p:txBody>
          <a:bodyPr wrap="square" numCol="2">
            <a:noAutofit/>
          </a:bodyPr>
          <a:lstStyle/>
          <a:p>
            <a:pPr>
              <a:lnSpc>
                <a:spcPct val="120000"/>
              </a:lnSpc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1.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期刊类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[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序号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]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作者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.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篇名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[J].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刊名，出版年份，卷号（期号）：起止页码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.</a:t>
            </a:r>
          </a:p>
          <a:p>
            <a:pPr>
              <a:lnSpc>
                <a:spcPct val="120000"/>
              </a:lnSpc>
            </a:pP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2.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专著类</a:t>
            </a:r>
          </a:p>
          <a:p>
            <a:pPr>
              <a:lnSpc>
                <a:spcPct val="120000"/>
              </a:lnSpc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[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序号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]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作者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.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书名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[M].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出版地：出版社，出版年份：起止页码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.</a:t>
            </a:r>
          </a:p>
          <a:p>
            <a:pPr>
              <a:lnSpc>
                <a:spcPct val="120000"/>
              </a:lnSpc>
            </a:pP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3.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报纸类</a:t>
            </a:r>
          </a:p>
          <a:p>
            <a:pPr>
              <a:lnSpc>
                <a:spcPct val="120000"/>
              </a:lnSpc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[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序号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]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作者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.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篇名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[N].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报纸名，出版日期（版次）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.</a:t>
            </a:r>
          </a:p>
          <a:p>
            <a:pPr>
              <a:lnSpc>
                <a:spcPct val="120000"/>
              </a:lnSpc>
            </a:pP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4.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论文集</a:t>
            </a:r>
          </a:p>
          <a:p>
            <a:pPr>
              <a:lnSpc>
                <a:spcPct val="120000"/>
              </a:lnSpc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[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序号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]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作者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.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篇名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[C].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出版地：出版者，出版年份：起始页码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.</a:t>
            </a:r>
          </a:p>
          <a:p>
            <a:pPr>
              <a:lnSpc>
                <a:spcPct val="120000"/>
              </a:lnSpc>
            </a:pP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5.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学位论文</a:t>
            </a:r>
          </a:p>
          <a:p>
            <a:pPr>
              <a:lnSpc>
                <a:spcPct val="120000"/>
              </a:lnSpc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[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序号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]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作者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.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篇名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[D].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出版地：保存者，出版年份：起始页码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.</a:t>
            </a:r>
          </a:p>
          <a:p>
            <a:pPr>
              <a:lnSpc>
                <a:spcPct val="120000"/>
              </a:lnSpc>
            </a:pP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6.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研究报告</a:t>
            </a:r>
          </a:p>
          <a:p>
            <a:pPr>
              <a:lnSpc>
                <a:spcPct val="120000"/>
              </a:lnSpc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[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序号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]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作者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.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篇名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[R].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出版地：出版者，出版年份：起始页码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.</a:t>
            </a:r>
          </a:p>
          <a:p>
            <a:pPr>
              <a:lnSpc>
                <a:spcPct val="120000"/>
              </a:lnSpc>
            </a:pP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7.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条例</a:t>
            </a:r>
          </a:p>
          <a:p>
            <a:pPr>
              <a:lnSpc>
                <a:spcPct val="120000"/>
              </a:lnSpc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[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序号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]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颁布单位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.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条例名称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.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发布日期</a:t>
            </a:r>
          </a:p>
          <a:p>
            <a:pPr>
              <a:lnSpc>
                <a:spcPct val="120000"/>
              </a:lnSpc>
            </a:pP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8.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译著</a:t>
            </a:r>
          </a:p>
          <a:p>
            <a:pPr>
              <a:lnSpc>
                <a:spcPct val="120000"/>
              </a:lnSpc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[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序号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]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原著作者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. 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书名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[M].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译者，译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.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出版地：出版社，出版年份：起止页码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82782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5245098" y="3726568"/>
            <a:ext cx="5570947" cy="466195"/>
          </a:xfrm>
        </p:spPr>
        <p:txBody>
          <a:bodyPr/>
          <a:lstStyle/>
          <a:p>
            <a:r>
              <a:rPr lang="en-US" altLang="zh-CN" dirty="0"/>
              <a:t>01 </a:t>
            </a:r>
            <a:r>
              <a:rPr lang="en-US" altLang="zh-CN" dirty="0" smtClean="0">
                <a:cs typeface="+mn-ea"/>
                <a:sym typeface="+mn-lt"/>
              </a:rPr>
              <a:t>Introduction  of Python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>
          <a:xfrm>
            <a:off x="5245099" y="4650102"/>
            <a:ext cx="3170990" cy="466195"/>
          </a:xfrm>
        </p:spPr>
        <p:txBody>
          <a:bodyPr/>
          <a:lstStyle/>
          <a:p>
            <a:r>
              <a:rPr lang="en-US" altLang="zh-CN" dirty="0" smtClean="0"/>
              <a:t>03 </a:t>
            </a:r>
            <a:r>
              <a:rPr lang="en-US" altLang="zh-CN" dirty="0" err="1" smtClean="0"/>
              <a:t>Scipy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5"/>
          </p:nvPr>
        </p:nvSpPr>
        <p:spPr>
          <a:xfrm>
            <a:off x="5245099" y="4190899"/>
            <a:ext cx="3170990" cy="466195"/>
          </a:xfrm>
        </p:spPr>
        <p:txBody>
          <a:bodyPr/>
          <a:lstStyle/>
          <a:p>
            <a:r>
              <a:rPr lang="en-US" altLang="zh-CN" dirty="0"/>
              <a:t>02 </a:t>
            </a:r>
            <a:r>
              <a:rPr lang="en-US" altLang="zh-CN" dirty="0" err="1" smtClean="0">
                <a:cs typeface="+mn-ea"/>
                <a:sym typeface="+mn-lt"/>
              </a:rPr>
              <a:t>NumPy</a:t>
            </a:r>
            <a:endParaRPr lang="zh-CN" altLang="en-US" dirty="0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1188719" y="3045266"/>
            <a:ext cx="3370218" cy="914400"/>
          </a:xfrm>
        </p:spPr>
        <p:txBody>
          <a:bodyPr/>
          <a:lstStyle/>
          <a:p>
            <a:r>
              <a:rPr lang="en-US" altLang="zh-CN" sz="4800" dirty="0" smtClean="0"/>
              <a:t>CONTENT</a:t>
            </a:r>
            <a:endParaRPr lang="en-US" altLang="zh-CN" sz="4800" dirty="0"/>
          </a:p>
          <a:p>
            <a:endParaRPr lang="zh-CN" altLang="en-US" sz="2400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4"/>
          </p:nvPr>
        </p:nvSpPr>
        <p:spPr>
          <a:xfrm>
            <a:off x="5258162" y="5107239"/>
            <a:ext cx="3170990" cy="466195"/>
          </a:xfrm>
        </p:spPr>
        <p:txBody>
          <a:bodyPr/>
          <a:lstStyle/>
          <a:p>
            <a:r>
              <a:rPr lang="en-US" altLang="zh-CN" dirty="0" smtClean="0"/>
              <a:t>04 Questions </a:t>
            </a:r>
            <a:endParaRPr lang="zh-CN" altLang="en-US" dirty="0"/>
          </a:p>
        </p:txBody>
      </p:sp>
      <p:sp>
        <p:nvSpPr>
          <p:cNvPr id="13" name="文本占位符 11"/>
          <p:cNvSpPr>
            <a:spLocks noGrp="1"/>
          </p:cNvSpPr>
          <p:nvPr>
            <p:ph type="body" sz="quarter" idx="14"/>
          </p:nvPr>
        </p:nvSpPr>
        <p:spPr>
          <a:xfrm>
            <a:off x="5279932" y="5568741"/>
            <a:ext cx="3170990" cy="466195"/>
          </a:xfrm>
        </p:spPr>
        <p:txBody>
          <a:bodyPr/>
          <a:lstStyle/>
          <a:p>
            <a:r>
              <a:rPr lang="en-US" altLang="zh-CN" dirty="0" smtClean="0"/>
              <a:t>04 Reference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2466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1735138" y="2154951"/>
            <a:ext cx="8721725" cy="1892300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>
                <a:cs typeface="+mn-ea"/>
                <a:sym typeface="+mn-lt"/>
              </a:rPr>
              <a:t>THANK YOU FOR WATCHING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>
          <a:xfrm>
            <a:off x="3638550" y="4351486"/>
            <a:ext cx="4914902" cy="313932"/>
          </a:xfrm>
        </p:spPr>
        <p:txBody>
          <a:bodyPr/>
          <a:lstStyle/>
          <a:p>
            <a:r>
              <a:rPr lang="zh-CN" altLang="en-US" dirty="0">
                <a:sym typeface="+mn-lt"/>
              </a:rPr>
              <a:t>指导老师：</a:t>
            </a:r>
            <a:r>
              <a:rPr lang="en-US" altLang="zh-CN" dirty="0">
                <a:sym typeface="+mn-lt"/>
              </a:rPr>
              <a:t>John Doe  </a:t>
            </a:r>
            <a:r>
              <a:rPr lang="zh-CN" altLang="en-US" dirty="0">
                <a:sym typeface="+mn-lt"/>
              </a:rPr>
              <a:t>报告人：</a:t>
            </a:r>
            <a:r>
              <a:rPr lang="en-US" altLang="zh-CN" dirty="0">
                <a:sym typeface="+mn-lt"/>
              </a:rPr>
              <a:t>Jane Doe</a:t>
            </a:r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4"/>
          </p:nvPr>
        </p:nvSpPr>
        <p:spPr>
          <a:xfrm>
            <a:off x="3638550" y="4702712"/>
            <a:ext cx="4914902" cy="313932"/>
          </a:xfrm>
        </p:spPr>
        <p:txBody>
          <a:bodyPr/>
          <a:lstStyle/>
          <a:p>
            <a:r>
              <a:rPr lang="en-US" altLang="zh-CN" dirty="0">
                <a:sym typeface="+mn-lt"/>
              </a:rPr>
              <a:t>PRESENTED BY OfficePLUS</a:t>
            </a:r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6" name="文本占位符 3"/>
          <p:cNvSpPr>
            <a:spLocks noGrp="1"/>
          </p:cNvSpPr>
          <p:nvPr>
            <p:ph type="body" sz="quarter" idx="13"/>
          </p:nvPr>
        </p:nvSpPr>
        <p:spPr>
          <a:xfrm>
            <a:off x="3638550" y="4349277"/>
            <a:ext cx="4914902" cy="313932"/>
          </a:xfrm>
        </p:spPr>
        <p:txBody>
          <a:bodyPr/>
          <a:lstStyle/>
          <a:p>
            <a:r>
              <a:rPr lang="en-US" altLang="zh-CN" dirty="0" smtClean="0">
                <a:sym typeface="+mn-lt"/>
              </a:rPr>
              <a:t>Institutor:  </a:t>
            </a:r>
            <a:r>
              <a:rPr lang="en-US" altLang="zh-CN" dirty="0"/>
              <a:t>Stephanos Mavromoustakos</a:t>
            </a:r>
            <a:endParaRPr lang="en-US" altLang="zh-CN" dirty="0" smtClean="0">
              <a:sym typeface="+mn-lt"/>
            </a:endParaRPr>
          </a:p>
          <a:p>
            <a:pPr algn="ctr"/>
            <a:endParaRPr lang="en-US" altLang="zh-CN" dirty="0">
              <a:sym typeface="+mn-lt"/>
            </a:endParaRPr>
          </a:p>
          <a:p>
            <a:pPr algn="ctr"/>
            <a:endParaRPr lang="zh-CN" altLang="en-US" dirty="0"/>
          </a:p>
        </p:txBody>
      </p:sp>
      <p:sp>
        <p:nvSpPr>
          <p:cNvPr id="8" name="文本占位符 3"/>
          <p:cNvSpPr>
            <a:spLocks noGrp="1"/>
          </p:cNvSpPr>
          <p:nvPr>
            <p:ph type="body" sz="quarter" idx="13"/>
          </p:nvPr>
        </p:nvSpPr>
        <p:spPr>
          <a:xfrm>
            <a:off x="3638550" y="4723938"/>
            <a:ext cx="4914902" cy="313932"/>
          </a:xfrm>
        </p:spPr>
        <p:txBody>
          <a:bodyPr/>
          <a:lstStyle/>
          <a:p>
            <a:pPr algn="ctr"/>
            <a:r>
              <a:rPr lang="en-US" altLang="zh-CN" dirty="0" smtClean="0">
                <a:sym typeface="+mn-lt"/>
              </a:rPr>
              <a:t>Student: </a:t>
            </a:r>
            <a:r>
              <a:rPr lang="en-US" altLang="zh-CN" dirty="0" err="1" smtClean="0">
                <a:sym typeface="+mn-lt"/>
              </a:rPr>
              <a:t>Yating</a:t>
            </a:r>
            <a:r>
              <a:rPr lang="en-US" altLang="zh-CN" dirty="0" smtClean="0">
                <a:sym typeface="+mn-lt"/>
              </a:rPr>
              <a:t> Su 104443714</a:t>
            </a:r>
          </a:p>
          <a:p>
            <a:pPr algn="ctr"/>
            <a:endParaRPr lang="en-US" altLang="zh-CN" dirty="0">
              <a:sym typeface="+mn-lt"/>
            </a:endParaRPr>
          </a:p>
          <a:p>
            <a:pPr algn="ctr"/>
            <a:endParaRPr lang="zh-CN" altLang="en-US" dirty="0"/>
          </a:p>
        </p:txBody>
      </p:sp>
      <p:sp>
        <p:nvSpPr>
          <p:cNvPr id="9" name="文本占位符 3"/>
          <p:cNvSpPr>
            <a:spLocks noGrp="1"/>
          </p:cNvSpPr>
          <p:nvPr>
            <p:ph type="body" sz="quarter" idx="13"/>
          </p:nvPr>
        </p:nvSpPr>
        <p:spPr>
          <a:xfrm>
            <a:off x="3638550" y="5181099"/>
            <a:ext cx="4914902" cy="313932"/>
          </a:xfrm>
        </p:spPr>
        <p:txBody>
          <a:bodyPr/>
          <a:lstStyle/>
          <a:p>
            <a:r>
              <a:rPr lang="en-US" altLang="zh-CN" dirty="0" smtClean="0">
                <a:sym typeface="+mn-lt"/>
              </a:rPr>
              <a:t>Student: </a:t>
            </a:r>
            <a:r>
              <a:rPr lang="en-US" altLang="zh-CN" dirty="0" err="1" smtClean="0">
                <a:sym typeface="+mn-lt"/>
              </a:rPr>
              <a:t>Yuze</a:t>
            </a:r>
            <a:r>
              <a:rPr lang="en-US" altLang="zh-CN" dirty="0" smtClean="0">
                <a:sym typeface="+mn-lt"/>
              </a:rPr>
              <a:t> </a:t>
            </a:r>
            <a:r>
              <a:rPr lang="en-US" altLang="zh-CN" dirty="0" err="1" smtClean="0">
                <a:sym typeface="+mn-lt"/>
              </a:rPr>
              <a:t>Zou</a:t>
            </a:r>
            <a:r>
              <a:rPr lang="en-US" altLang="zh-CN" dirty="0" smtClean="0">
                <a:sym typeface="+mn-lt"/>
              </a:rPr>
              <a:t>  </a:t>
            </a:r>
            <a:r>
              <a:rPr lang="en-US" altLang="zh-CN" dirty="0"/>
              <a:t>104526851</a:t>
            </a:r>
            <a:endParaRPr lang="en-US" altLang="zh-CN" dirty="0" smtClean="0">
              <a:sym typeface="+mn-lt"/>
            </a:endParaRPr>
          </a:p>
          <a:p>
            <a:pPr algn="ctr"/>
            <a:endParaRPr lang="en-US" altLang="zh-CN" dirty="0">
              <a:sym typeface="+mn-lt"/>
            </a:endParaRPr>
          </a:p>
          <a:p>
            <a:pPr algn="ctr"/>
            <a:r>
              <a:rPr lang="en-US" altLang="zh-CN" dirty="0" smtClean="0"/>
              <a:t>v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87656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 smtClean="0">
                <a:cs typeface="+mn-ea"/>
                <a:sym typeface="+mn-lt"/>
              </a:rPr>
              <a:t>Introduction of Python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01325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01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 smtClean="0">
                <a:cs typeface="+mn-ea"/>
                <a:sym typeface="+mn-lt"/>
              </a:rPr>
              <a:t>Introduction </a:t>
            </a:r>
            <a:r>
              <a:rPr lang="en-US" altLang="zh-CN" dirty="0">
                <a:cs typeface="+mn-ea"/>
                <a:sym typeface="+mn-lt"/>
              </a:rPr>
              <a:t>of Python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703159" y="1603755"/>
            <a:ext cx="51443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p"/>
            </a:pPr>
            <a:r>
              <a:rPr lang="en-US" altLang="zh-CN" sz="2400" b="1" dirty="0">
                <a:solidFill>
                  <a:schemeClr val="accent2"/>
                </a:solidFill>
                <a:cs typeface="+mn-ea"/>
                <a:sym typeface="+mn-lt"/>
              </a:rPr>
              <a:t>Why Python for Data Analysis?</a:t>
            </a:r>
            <a:endParaRPr lang="zh-CN" altLang="en-US" sz="2400" b="1" dirty="0">
              <a:solidFill>
                <a:schemeClr val="accent2"/>
              </a:solidFill>
              <a:cs typeface="+mn-ea"/>
              <a:sym typeface="+mn-lt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734422" y="2038421"/>
            <a:ext cx="10659533" cy="13726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585">
              <a:lnSpc>
                <a:spcPct val="130000"/>
              </a:lnSpc>
            </a:pPr>
            <a:r>
              <a:rPr lang="en-US" altLang="zh-CN" sz="1600" dirty="0" smtClean="0">
                <a:cs typeface="+mn-ea"/>
                <a:sym typeface="+mn-lt"/>
              </a:rPr>
              <a:t>Easy to  be used is  the biggest advantage of Python. </a:t>
            </a:r>
            <a:endParaRPr lang="en-US" altLang="zh-CN" sz="1600" dirty="0">
              <a:cs typeface="+mn-ea"/>
              <a:sym typeface="+mn-lt"/>
            </a:endParaRPr>
          </a:p>
          <a:p>
            <a:pPr defTabSz="609585">
              <a:lnSpc>
                <a:spcPct val="130000"/>
              </a:lnSpc>
            </a:pPr>
            <a:r>
              <a:rPr lang="en-US" altLang="zh-CN" sz="1600" dirty="0" smtClean="0">
                <a:cs typeface="+mn-ea"/>
                <a:sym typeface="+mn-lt"/>
              </a:rPr>
              <a:t>Python has become one of the most popular dynamic programming language since 1991.[1]</a:t>
            </a:r>
          </a:p>
          <a:p>
            <a:pPr defTabSz="609585">
              <a:lnSpc>
                <a:spcPct val="130000"/>
              </a:lnSpc>
            </a:pPr>
            <a:r>
              <a:rPr lang="en-US" altLang="zh-CN" sz="1600" dirty="0" smtClean="0">
                <a:cs typeface="+mn-ea"/>
                <a:sym typeface="+mn-lt"/>
              </a:rPr>
              <a:t>It has already been used by many big companies, such as Google, YouTube,  Disney, and Sony Dream Work.[2]</a:t>
            </a:r>
            <a:endParaRPr lang="zh-CN" altLang="en-US" sz="1600" dirty="0">
              <a:cs typeface="+mn-ea"/>
              <a:sym typeface="+mn-lt"/>
            </a:endParaRPr>
          </a:p>
        </p:txBody>
      </p:sp>
      <p:pic>
        <p:nvPicPr>
          <p:cNvPr id="1026" name="Picture 2" descr="http://dc.office.msn.com.cn/t/83/E048C0F1BEBFCE34915F37209150FDFE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3621" b="55394"/>
          <a:stretch/>
        </p:blipFill>
        <p:spPr bwMode="auto">
          <a:xfrm>
            <a:off x="794600" y="3953236"/>
            <a:ext cx="10515508" cy="1832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72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02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 err="1" smtClean="0">
                <a:cs typeface="+mn-ea"/>
                <a:sym typeface="+mn-lt"/>
              </a:rPr>
              <a:t>NumPy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18887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02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 err="1" smtClean="0">
                <a:cs typeface="+mn-ea"/>
                <a:sym typeface="+mn-lt"/>
              </a:rPr>
              <a:t>NumPy</a:t>
            </a:r>
            <a:endParaRPr lang="zh-CN" altLang="en-US" dirty="0"/>
          </a:p>
        </p:txBody>
      </p:sp>
      <p:sp>
        <p:nvSpPr>
          <p:cNvPr id="40" name="矩形 39"/>
          <p:cNvSpPr/>
          <p:nvPr/>
        </p:nvSpPr>
        <p:spPr>
          <a:xfrm>
            <a:off x="577667" y="1424467"/>
            <a:ext cx="10659533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kern="1400" spc="10" dirty="0" err="1"/>
              <a:t>NumPy</a:t>
            </a:r>
            <a:r>
              <a:rPr lang="en-US" altLang="zh-CN" sz="1600" kern="1400" spc="10" dirty="0"/>
              <a:t>, short for Numerical Python, is the foundational package for scientific computing in Python. The majority of this book will be based on </a:t>
            </a:r>
            <a:r>
              <a:rPr lang="en-US" altLang="zh-CN" sz="1600" kern="1400" spc="10" dirty="0" err="1"/>
              <a:t>NumPy</a:t>
            </a:r>
            <a:r>
              <a:rPr lang="en-US" altLang="zh-CN" sz="1600" kern="1400" spc="10" dirty="0"/>
              <a:t> and libraries built</a:t>
            </a:r>
          </a:p>
          <a:p>
            <a:r>
              <a:rPr lang="en-US" altLang="zh-CN" sz="1600" kern="1400" spc="10" dirty="0"/>
              <a:t>on top of </a:t>
            </a:r>
            <a:r>
              <a:rPr lang="en-US" altLang="zh-CN" sz="1600" kern="1400" spc="10" dirty="0" err="1"/>
              <a:t>NumPy</a:t>
            </a:r>
            <a:r>
              <a:rPr lang="en-US" altLang="zh-CN" sz="1600" kern="1400" spc="10" dirty="0"/>
              <a:t>. It provides, among other things:</a:t>
            </a:r>
          </a:p>
          <a:p>
            <a:endParaRPr lang="en-US" altLang="zh-CN" sz="1600" kern="1400" spc="10" dirty="0"/>
          </a:p>
          <a:p>
            <a:r>
              <a:rPr lang="en-US" altLang="zh-CN" sz="1600" kern="1400" spc="10" dirty="0"/>
              <a:t>• A fast and efficient multidimensional array object </a:t>
            </a:r>
            <a:r>
              <a:rPr lang="en-US" altLang="zh-CN" sz="1600" kern="1400" spc="10" dirty="0" err="1"/>
              <a:t>ndarray</a:t>
            </a:r>
            <a:endParaRPr lang="en-US" altLang="zh-CN" sz="1600" kern="1400" spc="10" dirty="0"/>
          </a:p>
          <a:p>
            <a:r>
              <a:rPr lang="en-US" altLang="zh-CN" sz="1600" kern="1400" spc="10" dirty="0"/>
              <a:t>• Functions for performing element-wise computations with arrays or mathematical operations between arrays</a:t>
            </a:r>
          </a:p>
          <a:p>
            <a:r>
              <a:rPr lang="en-US" altLang="zh-CN" sz="1600" kern="1400" spc="10" dirty="0"/>
              <a:t>• Tools for reading and writing array-based data sets to disk</a:t>
            </a:r>
          </a:p>
          <a:p>
            <a:r>
              <a:rPr lang="en-US" altLang="zh-CN" sz="1600" kern="1400" spc="10" dirty="0"/>
              <a:t>• Linear algebra operations, Fourier transform, and random number generation</a:t>
            </a:r>
          </a:p>
          <a:p>
            <a:r>
              <a:rPr lang="en-US" altLang="zh-CN" sz="1600" kern="1400" spc="10" dirty="0"/>
              <a:t>• Tools for integrating connecting C, C++, and Fortran code to Python </a:t>
            </a:r>
          </a:p>
          <a:p>
            <a:endParaRPr lang="en-US" altLang="zh-CN" sz="1600" kern="1400" spc="10" dirty="0"/>
          </a:p>
          <a:p>
            <a:r>
              <a:rPr lang="en-US" altLang="zh-CN" sz="1600" kern="1400" spc="10" dirty="0"/>
              <a:t>Beyond the fast array-processing capabilities that </a:t>
            </a:r>
            <a:r>
              <a:rPr lang="en-US" altLang="zh-CN" sz="1600" kern="1400" spc="10" dirty="0" err="1"/>
              <a:t>NumPy</a:t>
            </a:r>
            <a:r>
              <a:rPr lang="en-US" altLang="zh-CN" sz="1600" kern="1400" spc="10" dirty="0"/>
              <a:t> adds to Python, one of its primary purposes with regards to data analysis is as the primary container for data to be passed between algorithms. For numerical data, </a:t>
            </a:r>
            <a:r>
              <a:rPr lang="en-US" altLang="zh-CN" sz="1600" kern="1400" spc="10" dirty="0" err="1"/>
              <a:t>NumPy</a:t>
            </a:r>
            <a:r>
              <a:rPr lang="en-US" altLang="zh-CN" sz="1600" kern="1400" spc="10" dirty="0"/>
              <a:t> arrays are a much more efficient way of storing and manipulating data than the other built-in Python data structures. Also, libraries written in a lower-level language, such as C or Fortran, can operate on the data stored in a </a:t>
            </a:r>
            <a:r>
              <a:rPr lang="en-US" altLang="zh-CN" sz="1600" kern="1400" spc="10" dirty="0" err="1"/>
              <a:t>NumPy</a:t>
            </a:r>
            <a:r>
              <a:rPr lang="en-US" altLang="zh-CN" sz="1600" kern="1400" spc="10" dirty="0"/>
              <a:t> array without copying any data.</a:t>
            </a:r>
            <a:endParaRPr lang="zh-CN" altLang="en-US" sz="1600" kern="1400" spc="10" dirty="0"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16381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02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 err="1" smtClean="0">
                <a:cs typeface="+mn-ea"/>
                <a:sym typeface="+mn-lt"/>
              </a:rPr>
              <a:t>NumPy</a:t>
            </a:r>
            <a:endParaRPr lang="zh-CN" altLang="en-US" dirty="0"/>
          </a:p>
        </p:txBody>
      </p:sp>
      <p:sp>
        <p:nvSpPr>
          <p:cNvPr id="40" name="矩形 39"/>
          <p:cNvSpPr/>
          <p:nvPr/>
        </p:nvSpPr>
        <p:spPr>
          <a:xfrm>
            <a:off x="577667" y="1424467"/>
            <a:ext cx="10659533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kern="0" spc="20" dirty="0" err="1" smtClean="0"/>
              <a:t>NumPy’s</a:t>
            </a:r>
            <a:r>
              <a:rPr lang="en-US" altLang="zh-CN" sz="1600" kern="0" spc="20" dirty="0" smtClean="0"/>
              <a:t> </a:t>
            </a:r>
            <a:r>
              <a:rPr lang="en-US" altLang="zh-CN" sz="1600" kern="0" spc="20" dirty="0"/>
              <a:t>array class is called </a:t>
            </a:r>
            <a:r>
              <a:rPr lang="en-US" altLang="zh-CN" sz="1600" kern="0" spc="20" dirty="0" err="1"/>
              <a:t>ndarray</a:t>
            </a:r>
            <a:r>
              <a:rPr lang="en-US" altLang="zh-CN" sz="1600" kern="0" spc="20" dirty="0"/>
              <a:t>. It is also known by the alias array. Note that </a:t>
            </a:r>
            <a:r>
              <a:rPr lang="en-US" altLang="zh-CN" sz="1600" kern="0" spc="20" dirty="0" err="1"/>
              <a:t>numpy.array</a:t>
            </a:r>
            <a:r>
              <a:rPr lang="en-US" altLang="zh-CN" sz="1600" kern="0" spc="20" dirty="0"/>
              <a:t> is not the same as the Standard Python Library class </a:t>
            </a:r>
            <a:r>
              <a:rPr lang="en-US" altLang="zh-CN" sz="1600" kern="0" spc="20" dirty="0" err="1"/>
              <a:t>array.array</a:t>
            </a:r>
            <a:r>
              <a:rPr lang="en-US" altLang="zh-CN" sz="1600" kern="0" spc="20" dirty="0"/>
              <a:t>, which only handles one-dimensional arrays and offers less functionality. The more important attributes of an </a:t>
            </a:r>
            <a:r>
              <a:rPr lang="en-US" altLang="zh-CN" sz="1600" kern="0" spc="20" dirty="0" err="1"/>
              <a:t>ndarray</a:t>
            </a:r>
            <a:r>
              <a:rPr lang="en-US" altLang="zh-CN" sz="1600" kern="0" spc="20" dirty="0"/>
              <a:t> object are</a:t>
            </a:r>
            <a:r>
              <a:rPr lang="en-US" altLang="zh-CN" sz="1600" kern="0" spc="20" dirty="0" smtClean="0"/>
              <a:t>:</a:t>
            </a:r>
            <a:endParaRPr lang="en-US" altLang="zh-CN" sz="1600" kern="0" spc="20" dirty="0"/>
          </a:p>
          <a:p>
            <a:r>
              <a:rPr lang="en-US" altLang="zh-CN" sz="1600" kern="0" spc="20" dirty="0" err="1"/>
              <a:t>ndarray.ndimthe</a:t>
            </a:r>
            <a:r>
              <a:rPr lang="en-US" altLang="zh-CN" sz="1600" kern="0" spc="20" dirty="0"/>
              <a:t> number of axes (dimensions) of the array. In the Python world, the number of dimensions is referred to as </a:t>
            </a:r>
            <a:r>
              <a:rPr lang="en-US" altLang="zh-CN" sz="1600" i="1" kern="0" spc="20" dirty="0"/>
              <a:t>rank</a:t>
            </a:r>
            <a:r>
              <a:rPr lang="en-US" altLang="zh-CN" sz="1600" kern="0" spc="20" dirty="0" smtClean="0"/>
              <a:t>.</a:t>
            </a:r>
          </a:p>
          <a:p>
            <a:r>
              <a:rPr lang="en-US" altLang="zh-CN" sz="1600" kern="0" spc="20" dirty="0" err="1" smtClean="0"/>
              <a:t>ndarray.shapethe</a:t>
            </a:r>
            <a:r>
              <a:rPr lang="en-US" altLang="zh-CN" sz="1600" kern="0" spc="20" dirty="0" smtClean="0"/>
              <a:t> </a:t>
            </a:r>
            <a:r>
              <a:rPr lang="en-US" altLang="zh-CN" sz="1600" kern="0" spc="20" dirty="0"/>
              <a:t>dimensions of the array. This is a tuple of integers indicating the size of the array in each dimension. For a matrix with </a:t>
            </a:r>
            <a:r>
              <a:rPr lang="en-US" altLang="zh-CN" sz="1600" i="1" kern="0" spc="20" dirty="0"/>
              <a:t>n</a:t>
            </a:r>
            <a:r>
              <a:rPr lang="en-US" altLang="zh-CN" sz="1600" kern="0" spc="20" dirty="0"/>
              <a:t> rows and </a:t>
            </a:r>
            <a:r>
              <a:rPr lang="en-US" altLang="zh-CN" sz="1600" i="1" kern="0" spc="20" dirty="0"/>
              <a:t>m</a:t>
            </a:r>
            <a:r>
              <a:rPr lang="en-US" altLang="zh-CN" sz="1600" kern="0" spc="20" dirty="0"/>
              <a:t> columns, shape will be (</a:t>
            </a:r>
            <a:r>
              <a:rPr lang="en-US" altLang="zh-CN" sz="1600" kern="0" spc="20" dirty="0" err="1"/>
              <a:t>n,m</a:t>
            </a:r>
            <a:r>
              <a:rPr lang="en-US" altLang="zh-CN" sz="1600" kern="0" spc="20" dirty="0"/>
              <a:t>). The length of the shape tuple is therefore the rank, or number of dimensions, </a:t>
            </a:r>
            <a:r>
              <a:rPr lang="en-US" altLang="zh-CN" sz="1600" kern="0" spc="20" dirty="0" err="1"/>
              <a:t>ndim</a:t>
            </a:r>
            <a:r>
              <a:rPr lang="en-US" altLang="zh-CN" sz="1600" kern="0" spc="20" dirty="0" smtClean="0"/>
              <a:t>.</a:t>
            </a:r>
          </a:p>
          <a:p>
            <a:r>
              <a:rPr lang="en-US" altLang="zh-CN" sz="1600" kern="0" spc="20" dirty="0" err="1" smtClean="0"/>
              <a:t>ndarray.sizethe</a:t>
            </a:r>
            <a:r>
              <a:rPr lang="en-US" altLang="zh-CN" sz="1600" kern="0" spc="20" dirty="0" smtClean="0"/>
              <a:t> </a:t>
            </a:r>
            <a:r>
              <a:rPr lang="en-US" altLang="zh-CN" sz="1600" kern="0" spc="20" dirty="0"/>
              <a:t>total number of elements of the array. This is equal to the product of the elements of shape</a:t>
            </a:r>
            <a:r>
              <a:rPr lang="en-US" altLang="zh-CN" sz="1600" kern="0" spc="20" dirty="0" smtClean="0"/>
              <a:t>.</a:t>
            </a:r>
          </a:p>
          <a:p>
            <a:r>
              <a:rPr lang="en-US" altLang="zh-CN" sz="1600" kern="0" spc="20" dirty="0" err="1" smtClean="0"/>
              <a:t>ndarray.dtypean</a:t>
            </a:r>
            <a:r>
              <a:rPr lang="en-US" altLang="zh-CN" sz="1600" kern="0" spc="20" dirty="0" smtClean="0"/>
              <a:t> </a:t>
            </a:r>
            <a:r>
              <a:rPr lang="en-US" altLang="zh-CN" sz="1600" kern="0" spc="20" dirty="0"/>
              <a:t>object describing the type of the elements in the array. One can create or specify </a:t>
            </a:r>
            <a:r>
              <a:rPr lang="en-US" altLang="zh-CN" sz="1600" kern="0" spc="20" dirty="0" err="1"/>
              <a:t>dtype’s</a:t>
            </a:r>
            <a:r>
              <a:rPr lang="en-US" altLang="zh-CN" sz="1600" kern="0" spc="20" dirty="0"/>
              <a:t> using standard Python types. Additionally </a:t>
            </a:r>
            <a:r>
              <a:rPr lang="en-US" altLang="zh-CN" sz="1600" kern="0" spc="20" dirty="0" err="1"/>
              <a:t>NumPy</a:t>
            </a:r>
            <a:r>
              <a:rPr lang="en-US" altLang="zh-CN" sz="1600" kern="0" spc="20" dirty="0"/>
              <a:t> provides types of its own. numpy.int32, numpy.int16, and numpy.float64 are some examples</a:t>
            </a:r>
            <a:r>
              <a:rPr lang="en-US" altLang="zh-CN" sz="1600" kern="0" spc="20" dirty="0" smtClean="0"/>
              <a:t>.</a:t>
            </a:r>
          </a:p>
          <a:p>
            <a:r>
              <a:rPr lang="en-US" altLang="zh-CN" sz="1600" kern="0" spc="20" dirty="0" err="1" smtClean="0"/>
              <a:t>ndarray.itemsizethe</a:t>
            </a:r>
            <a:r>
              <a:rPr lang="en-US" altLang="zh-CN" sz="1600" kern="0" spc="20" dirty="0" smtClean="0"/>
              <a:t> </a:t>
            </a:r>
            <a:r>
              <a:rPr lang="en-US" altLang="zh-CN" sz="1600" kern="0" spc="20" dirty="0"/>
              <a:t>size in bytes of each element of the array. For example, an array of elements of type float64 has </a:t>
            </a:r>
            <a:r>
              <a:rPr lang="en-US" altLang="zh-CN" sz="1600" kern="0" spc="20" dirty="0" err="1"/>
              <a:t>itemsize</a:t>
            </a:r>
            <a:r>
              <a:rPr lang="en-US" altLang="zh-CN" sz="1600" kern="0" spc="20" dirty="0"/>
              <a:t> 8 (=64/8), while one of type complex32 has </a:t>
            </a:r>
            <a:r>
              <a:rPr lang="en-US" altLang="zh-CN" sz="1600" kern="0" spc="20" dirty="0" err="1"/>
              <a:t>itemsize</a:t>
            </a:r>
            <a:r>
              <a:rPr lang="en-US" altLang="zh-CN" sz="1600" kern="0" spc="20" dirty="0"/>
              <a:t> 4 (=32/8). It is equivalent to </a:t>
            </a:r>
            <a:r>
              <a:rPr lang="en-US" altLang="zh-CN" sz="1600" kern="0" spc="20" dirty="0" err="1"/>
              <a:t>ndarray.dtype.itemsize</a:t>
            </a:r>
            <a:r>
              <a:rPr lang="en-US" altLang="zh-CN" sz="1600" kern="0" spc="20" dirty="0" smtClean="0"/>
              <a:t>.</a:t>
            </a:r>
          </a:p>
          <a:p>
            <a:r>
              <a:rPr lang="en-US" altLang="zh-CN" sz="1600" kern="0" spc="20" dirty="0" err="1" smtClean="0"/>
              <a:t>ndarray.datathe</a:t>
            </a:r>
            <a:r>
              <a:rPr lang="en-US" altLang="zh-CN" sz="1600" kern="0" spc="20" dirty="0" smtClean="0"/>
              <a:t> </a:t>
            </a:r>
            <a:r>
              <a:rPr lang="en-US" altLang="zh-CN" sz="1600" kern="0" spc="20" dirty="0"/>
              <a:t>buffer containing the actual elements of the array. Normally, we won’t need to use this attribute because we will access the elements in an array using indexing facilities.</a:t>
            </a:r>
            <a:endParaRPr lang="zh-CN" altLang="en-US" sz="1600" kern="0" spc="20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68173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03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 err="1" smtClean="0">
                <a:cs typeface="+mn-ea"/>
                <a:sym typeface="+mn-lt"/>
              </a:rPr>
              <a:t>SciPy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94276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03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 err="1" smtClean="0"/>
              <a:t>SciPy</a:t>
            </a:r>
            <a:endParaRPr lang="zh-CN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577667" y="1424467"/>
            <a:ext cx="10659533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kern="1400" spc="10" dirty="0" err="1" smtClean="0"/>
              <a:t>SciPy</a:t>
            </a:r>
            <a:r>
              <a:rPr lang="en-US" altLang="zh-CN" sz="1600" kern="1400" spc="10" dirty="0" smtClean="0"/>
              <a:t> </a:t>
            </a:r>
            <a:r>
              <a:rPr lang="en-US" altLang="zh-CN" sz="1600" kern="1400" spc="10" dirty="0"/>
              <a:t>is a collection of packages addressing a number of different standard </a:t>
            </a:r>
            <a:r>
              <a:rPr lang="en-US" altLang="zh-CN" sz="1600" kern="1400" spc="10" dirty="0" smtClean="0"/>
              <a:t>problem domains </a:t>
            </a:r>
            <a:r>
              <a:rPr lang="en-US" altLang="zh-CN" sz="1600" kern="1400" spc="10" dirty="0"/>
              <a:t>in scientific computing. Here is a sampling of the packages included:</a:t>
            </a:r>
          </a:p>
          <a:p>
            <a:r>
              <a:rPr lang="en-US" altLang="zh-CN" sz="1600" kern="1400" spc="10" dirty="0"/>
              <a:t>• </a:t>
            </a:r>
            <a:r>
              <a:rPr lang="en-US" altLang="zh-CN" sz="1600" kern="1400" spc="10" dirty="0" err="1"/>
              <a:t>scipy.integrate</a:t>
            </a:r>
            <a:r>
              <a:rPr lang="en-US" altLang="zh-CN" sz="1600" kern="1400" spc="10" dirty="0"/>
              <a:t> : numerical integration routines and differential equation solvers</a:t>
            </a:r>
          </a:p>
          <a:p>
            <a:r>
              <a:rPr lang="en-US" altLang="zh-CN" sz="1600" kern="1400" spc="10" dirty="0"/>
              <a:t>• </a:t>
            </a:r>
            <a:r>
              <a:rPr lang="en-US" altLang="zh-CN" sz="1600" kern="1400" spc="10" dirty="0" err="1"/>
              <a:t>scipy.linalg</a:t>
            </a:r>
            <a:r>
              <a:rPr lang="en-US" altLang="zh-CN" sz="1600" kern="1400" spc="10" dirty="0"/>
              <a:t> : linear algebra routines and matrix decompositions extending </a:t>
            </a:r>
            <a:r>
              <a:rPr lang="en-US" altLang="zh-CN" sz="1600" kern="1400" spc="10" dirty="0" smtClean="0"/>
              <a:t>beyond </a:t>
            </a:r>
            <a:r>
              <a:rPr lang="en-US" altLang="zh-CN" sz="1600" kern="1400" spc="10" dirty="0"/>
              <a:t>those provided in </a:t>
            </a:r>
            <a:r>
              <a:rPr lang="en-US" altLang="zh-CN" sz="1600" kern="1400" spc="10" dirty="0" err="1"/>
              <a:t>numpy.linalg</a:t>
            </a:r>
            <a:r>
              <a:rPr lang="en-US" altLang="zh-CN" sz="1600" kern="1400" spc="10" dirty="0"/>
              <a:t> .</a:t>
            </a:r>
          </a:p>
          <a:p>
            <a:r>
              <a:rPr lang="en-US" altLang="zh-CN" sz="1600" kern="1400" spc="10" dirty="0"/>
              <a:t>• </a:t>
            </a:r>
            <a:r>
              <a:rPr lang="en-US" altLang="zh-CN" sz="1600" kern="1400" spc="10" dirty="0" err="1"/>
              <a:t>scipy.optimize</a:t>
            </a:r>
            <a:r>
              <a:rPr lang="en-US" altLang="zh-CN" sz="1600" kern="1400" spc="10" dirty="0"/>
              <a:t> : function optimizers (minimizers) and root finding algorithms</a:t>
            </a:r>
          </a:p>
          <a:p>
            <a:r>
              <a:rPr lang="en-US" altLang="zh-CN" sz="1600" kern="1400" spc="10" dirty="0"/>
              <a:t>• </a:t>
            </a:r>
            <a:r>
              <a:rPr lang="en-US" altLang="zh-CN" sz="1600" kern="1400" spc="10" dirty="0" err="1"/>
              <a:t>scipy.signal</a:t>
            </a:r>
            <a:r>
              <a:rPr lang="en-US" altLang="zh-CN" sz="1600" kern="1400" spc="10" dirty="0"/>
              <a:t> : signal processing tools</a:t>
            </a:r>
          </a:p>
          <a:p>
            <a:r>
              <a:rPr lang="en-US" altLang="zh-CN" sz="1600" kern="1400" spc="10" dirty="0"/>
              <a:t>• </a:t>
            </a:r>
            <a:r>
              <a:rPr lang="en-US" altLang="zh-CN" sz="1600" kern="1400" spc="10" dirty="0" err="1"/>
              <a:t>scipy.sparse</a:t>
            </a:r>
            <a:r>
              <a:rPr lang="en-US" altLang="zh-CN" sz="1600" kern="1400" spc="10" dirty="0"/>
              <a:t> : sparse matrices and sparse linear system solvers</a:t>
            </a:r>
          </a:p>
          <a:p>
            <a:r>
              <a:rPr lang="en-US" altLang="zh-CN" sz="1600" kern="1400" spc="10" dirty="0"/>
              <a:t>• </a:t>
            </a:r>
            <a:r>
              <a:rPr lang="en-US" altLang="zh-CN" sz="1600" kern="1400" spc="10" dirty="0" err="1"/>
              <a:t>scipy.special</a:t>
            </a:r>
            <a:r>
              <a:rPr lang="en-US" altLang="zh-CN" sz="1600" kern="1400" spc="10" dirty="0"/>
              <a:t> : wrapper around SPECFUN, a Fortran library implementing </a:t>
            </a:r>
            <a:r>
              <a:rPr lang="en-US" altLang="zh-CN" sz="1600" kern="1400" spc="10" dirty="0" smtClean="0"/>
              <a:t>many common </a:t>
            </a:r>
            <a:r>
              <a:rPr lang="en-US" altLang="zh-CN" sz="1600" kern="1400" spc="10" dirty="0"/>
              <a:t>mathematical functions, such as the gamma function</a:t>
            </a:r>
          </a:p>
          <a:p>
            <a:r>
              <a:rPr lang="en-US" altLang="zh-CN" sz="1600" kern="1400" spc="10" dirty="0"/>
              <a:t>• </a:t>
            </a:r>
            <a:r>
              <a:rPr lang="en-US" altLang="zh-CN" sz="1600" kern="1400" spc="10" dirty="0" err="1"/>
              <a:t>scipy.stats</a:t>
            </a:r>
            <a:r>
              <a:rPr lang="en-US" altLang="zh-CN" sz="1600" kern="1400" spc="10" dirty="0"/>
              <a:t> : standard continuous and discrete probability distributions (</a:t>
            </a:r>
            <a:r>
              <a:rPr lang="en-US" altLang="zh-CN" sz="1600" kern="1400" spc="10" dirty="0" smtClean="0"/>
              <a:t>density functions</a:t>
            </a:r>
            <a:r>
              <a:rPr lang="en-US" altLang="zh-CN" sz="1600" kern="1400" spc="10" dirty="0"/>
              <a:t>, samplers, continuous distribution functions), various statistical </a:t>
            </a:r>
            <a:r>
              <a:rPr lang="en-US" altLang="zh-CN" sz="1600" kern="1400" spc="10" dirty="0" smtClean="0"/>
              <a:t>tests, and </a:t>
            </a:r>
            <a:r>
              <a:rPr lang="en-US" altLang="zh-CN" sz="1600" kern="1400" spc="10" dirty="0"/>
              <a:t>more descriptive statistics</a:t>
            </a:r>
          </a:p>
          <a:p>
            <a:r>
              <a:rPr lang="en-US" altLang="zh-CN" sz="1600" kern="1400" spc="10" dirty="0"/>
              <a:t>• </a:t>
            </a:r>
            <a:r>
              <a:rPr lang="en-US" altLang="zh-CN" sz="1600" kern="1400" spc="10" dirty="0" err="1"/>
              <a:t>scipy.weave</a:t>
            </a:r>
            <a:r>
              <a:rPr lang="en-US" altLang="zh-CN" sz="1600" kern="1400" spc="10" dirty="0"/>
              <a:t> : tool for using inline C++ code to accelerate array computations</a:t>
            </a:r>
          </a:p>
          <a:p>
            <a:r>
              <a:rPr lang="en-US" altLang="zh-CN" sz="1600" kern="1400" spc="10" dirty="0"/>
              <a:t>Together </a:t>
            </a:r>
            <a:r>
              <a:rPr lang="en-US" altLang="zh-CN" sz="1600" kern="1400" spc="10" dirty="0" err="1"/>
              <a:t>NumPy</a:t>
            </a:r>
            <a:r>
              <a:rPr lang="en-US" altLang="zh-CN" sz="1600" kern="1400" spc="10" dirty="0"/>
              <a:t> and </a:t>
            </a:r>
            <a:r>
              <a:rPr lang="en-US" altLang="zh-CN" sz="1600" kern="1400" spc="10" dirty="0" err="1"/>
              <a:t>SciPy</a:t>
            </a:r>
            <a:r>
              <a:rPr lang="en-US" altLang="zh-CN" sz="1600" kern="1400" spc="10" dirty="0"/>
              <a:t> form a reasonably complete computational replacement</a:t>
            </a:r>
          </a:p>
          <a:p>
            <a:r>
              <a:rPr lang="en-US" altLang="zh-CN" sz="1600" kern="1400" spc="10" dirty="0"/>
              <a:t>for much of MATLAB along with some of its add-on </a:t>
            </a:r>
            <a:r>
              <a:rPr lang="en-US" altLang="zh-CN" sz="1600" kern="1400" spc="10" dirty="0" smtClean="0"/>
              <a:t>toolboxes.</a:t>
            </a:r>
            <a:endParaRPr lang="zh-CN" altLang="en-US" sz="1600" kern="1400" spc="10" dirty="0">
              <a:sym typeface="+mn-lt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343118"/>
            <a:ext cx="12192000" cy="1057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51513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模板页面">
  <a:themeElements>
    <a:clrScheme name="Office 主题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DB3B0"/>
      </a:accent1>
      <a:accent2>
        <a:srgbClr val="479796"/>
      </a:accent2>
      <a:accent3>
        <a:srgbClr val="009EB7"/>
      </a:accent3>
      <a:accent4>
        <a:srgbClr val="EDF0E9"/>
      </a:accent4>
      <a:accent5>
        <a:srgbClr val="4C4C4C"/>
      </a:accent5>
      <a:accent6>
        <a:srgbClr val="B2B2B2"/>
      </a:accent6>
      <a:hlink>
        <a:srgbClr val="0563C1"/>
      </a:hlink>
      <a:folHlink>
        <a:srgbClr val="954F72"/>
      </a:folHlink>
    </a:clrScheme>
    <a:fontScheme name="自定义 49">
      <a:majorFont>
        <a:latin typeface="Century Gothic"/>
        <a:ea typeface="微软雅黑"/>
        <a:cs typeface=""/>
      </a:majorFont>
      <a:minorFont>
        <a:latin typeface="Century Gothic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lnSpc>
            <a:spcPct val="130000"/>
          </a:lnSpc>
          <a:defRPr sz="1200" dirty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lnSpc>
            <a:spcPct val="130000"/>
          </a:lnSpc>
          <a:spcBef>
            <a:spcPts val="600"/>
          </a:spcBef>
          <a:defRPr sz="1200" kern="0" dirty="0">
            <a:latin typeface="微软雅黑" panose="020B0503020204020204" pitchFamily="34" charset="-122"/>
            <a:ea typeface="微软雅黑" panose="020B0503020204020204" pitchFamily="34" charset="-122"/>
            <a:cs typeface="+mn-ea"/>
            <a:sym typeface="+mn-lt"/>
          </a:defRPr>
        </a:defPPr>
      </a:lstStyle>
    </a:txDef>
  </a:objectDefaults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PLUS">
  <a:themeElements>
    <a:clrScheme name="黄色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Century Gothic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1612</TotalTime>
  <Words>743</Words>
  <Application>Microsoft Office PowerPoint</Application>
  <PresentationFormat>自定义</PresentationFormat>
  <Paragraphs>124</Paragraphs>
  <Slides>20</Slides>
  <Notes>1</Notes>
  <HiddenSlides>0</HiddenSlides>
  <MMClips>0</MMClips>
  <ScaleCrop>false</ScaleCrop>
  <HeadingPairs>
    <vt:vector size="4" baseType="variant">
      <vt:variant>
        <vt:lpstr>主题</vt:lpstr>
      </vt:variant>
      <vt:variant>
        <vt:i4>2</vt:i4>
      </vt:variant>
      <vt:variant>
        <vt:lpstr>幻灯片标题</vt:lpstr>
      </vt:variant>
      <vt:variant>
        <vt:i4>20</vt:i4>
      </vt:variant>
    </vt:vector>
  </HeadingPairs>
  <TitlesOfParts>
    <vt:vector size="22" baseType="lpstr">
      <vt:lpstr>模板页面</vt:lpstr>
      <vt:lpstr>OfficePLUS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OfficePLUS</dc:creator>
  <cp:keywords/>
  <dc:description/>
  <cp:lastModifiedBy>ThinkPad-pc</cp:lastModifiedBy>
  <cp:revision>74</cp:revision>
  <dcterms:created xsi:type="dcterms:W3CDTF">2015-08-18T02:51:41Z</dcterms:created>
  <dcterms:modified xsi:type="dcterms:W3CDTF">2017-03-03T21:08:28Z</dcterms:modified>
  <cp:category/>
</cp:coreProperties>
</file>